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7" r:id="rId2"/>
  </p:sldIdLst>
  <p:sldSz cx="15119350" cy="213836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409" userDrawn="1">
          <p15:clr>
            <a:srgbClr val="A4A3A4"/>
          </p15:clr>
        </p15:guide>
        <p15:guide id="3" pos="9298" userDrawn="1">
          <p15:clr>
            <a:srgbClr val="A4A3A4"/>
          </p15:clr>
        </p15:guide>
        <p15:guide id="4" pos="226" userDrawn="1">
          <p15:clr>
            <a:srgbClr val="A4A3A4"/>
          </p15:clr>
        </p15:guide>
        <p15:guide id="5" orient="horz" pos="1292" userDrawn="1">
          <p15:clr>
            <a:srgbClr val="A4A3A4"/>
          </p15:clr>
        </p15:guide>
        <p15:guide id="6" orient="horz" pos="13024" userDrawn="1">
          <p15:clr>
            <a:srgbClr val="A4A3A4"/>
          </p15:clr>
        </p15:guide>
        <p15:guide id="7" orient="horz" pos="2426" userDrawn="1">
          <p15:clr>
            <a:srgbClr val="A4A3A4"/>
          </p15:clr>
        </p15:guide>
        <p15:guide id="8" orient="horz" pos="249" userDrawn="1">
          <p15:clr>
            <a:srgbClr val="A4A3A4"/>
          </p15:clr>
        </p15:guide>
        <p15:guide id="11" pos="2993" userDrawn="1">
          <p15:clr>
            <a:srgbClr val="A4A3A4"/>
          </p15:clr>
        </p15:guide>
        <p15:guide id="12" pos="2789" userDrawn="1">
          <p15:clr>
            <a:srgbClr val="A4A3A4"/>
          </p15:clr>
        </p15:guide>
        <p15:guide id="13" orient="horz" pos="10591" userDrawn="1">
          <p15:clr>
            <a:srgbClr val="A4A3A4"/>
          </p15:clr>
        </p15:guide>
        <p15:guide id="14" orient="horz" pos="11475" userDrawn="1">
          <p15:clr>
            <a:srgbClr val="A4A3A4"/>
          </p15:clr>
        </p15:guide>
        <p15:guide id="15" pos="5601" userDrawn="1">
          <p15:clr>
            <a:srgbClr val="A4A3A4"/>
          </p15:clr>
        </p15:guide>
        <p15:guide id="16" pos="1133"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Арина Неустроева" initials="АН" lastIdx="2" clrIdx="0">
    <p:extLst>
      <p:ext uri="{19B8F6BF-5375-455C-9EA6-DF929625EA0E}">
        <p15:presenceInfo xmlns:p15="http://schemas.microsoft.com/office/powerpoint/2012/main" userId="d6880be34e9a116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1F20"/>
    <a:srgbClr val="5C80BC"/>
    <a:srgbClr val="7DAA93"/>
    <a:srgbClr val="B94432"/>
    <a:srgbClr val="F7CE5C"/>
    <a:srgbClr val="FFFFFF"/>
    <a:srgbClr val="BB4430"/>
    <a:srgbClr val="0066FF"/>
    <a:srgbClr val="3E9AAC"/>
    <a:srgbClr val="FC5B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Нет стиля, сетка таблиц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6008" autoAdjust="0"/>
    <p:restoredTop sz="93660" autoAdjust="0"/>
  </p:normalViewPr>
  <p:slideViewPr>
    <p:cSldViewPr snapToGrid="0" showGuides="1">
      <p:cViewPr>
        <p:scale>
          <a:sx n="50" d="100"/>
          <a:sy n="50" d="100"/>
        </p:scale>
        <p:origin x="1934" y="-3235"/>
      </p:cViewPr>
      <p:guideLst>
        <p:guide orient="horz" pos="10409"/>
        <p:guide pos="9298"/>
        <p:guide pos="226"/>
        <p:guide orient="horz" pos="1292"/>
        <p:guide orient="horz" pos="13024"/>
        <p:guide orient="horz" pos="2426"/>
        <p:guide orient="horz" pos="249"/>
        <p:guide pos="2993"/>
        <p:guide pos="2789"/>
        <p:guide orient="horz" pos="10591"/>
        <p:guide orient="horz" pos="11475"/>
        <p:guide pos="5601"/>
        <p:guide pos="1133"/>
      </p:guideLst>
    </p:cSldViewPr>
  </p:slideViewPr>
  <p:notesTextViewPr>
    <p:cViewPr>
      <p:scale>
        <a:sx n="200" d="100"/>
        <a:sy n="200" d="100"/>
      </p:scale>
      <p:origin x="0" y="-13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hdphoto1.wdp>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2.gif>
</file>

<file path=ppt/media/image3.png>
</file>

<file path=ppt/media/image4.svg>
</file>

<file path=ppt/media/image5.png>
</file>

<file path=ppt/media/image6.png>
</file>

<file path=ppt/media/image7.png>
</file>

<file path=ppt/media/image8.wm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182DB5-4EE6-4C0C-98F4-BE925721E6D2}" type="datetimeFigureOut">
              <a:rPr lang="ru-RU" smtClean="0"/>
              <a:t>29.10.2022</a:t>
            </a:fld>
            <a:endParaRPr lang="ru-RU"/>
          </a:p>
        </p:txBody>
      </p:sp>
      <p:sp>
        <p:nvSpPr>
          <p:cNvPr id="4" name="Образ слайда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B6C6AF-4E6C-4789-BDF3-7DC8E4D34364}" type="slidenum">
              <a:rPr lang="ru-RU" smtClean="0"/>
              <a:t>‹#›</a:t>
            </a:fld>
            <a:endParaRPr lang="ru-RU"/>
          </a:p>
        </p:txBody>
      </p:sp>
    </p:spTree>
    <p:extLst>
      <p:ext uri="{BB962C8B-B14F-4D97-AF65-F5344CB8AC3E}">
        <p14:creationId xmlns:p14="http://schemas.microsoft.com/office/powerpoint/2010/main" val="2120747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43B6C6AF-4E6C-4789-BDF3-7DC8E4D34364}" type="slidenum">
              <a:rPr lang="ru-RU" smtClean="0"/>
              <a:t>1</a:t>
            </a:fld>
            <a:endParaRPr lang="ru-RU"/>
          </a:p>
        </p:txBody>
      </p:sp>
    </p:spTree>
    <p:extLst>
      <p:ext uri="{BB962C8B-B14F-4D97-AF65-F5344CB8AC3E}">
        <p14:creationId xmlns:p14="http://schemas.microsoft.com/office/powerpoint/2010/main" val="701394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3499590"/>
            <a:ext cx="12851448" cy="7444669"/>
          </a:xfrm>
        </p:spPr>
        <p:txBody>
          <a:bodyPr anchor="b"/>
          <a:lstStyle>
            <a:lvl1pPr algn="ctr">
              <a:defRPr sz="9921"/>
            </a:lvl1pPr>
          </a:lstStyle>
          <a:p>
            <a:r>
              <a:rPr lang="ru-RU"/>
              <a:t>Образец заголовка</a:t>
            </a:r>
            <a:endParaRPr lang="en-US" dirty="0"/>
          </a:p>
        </p:txBody>
      </p:sp>
      <p:sp>
        <p:nvSpPr>
          <p:cNvPr id="3" name="Subtitle 2"/>
          <p:cNvSpPr>
            <a:spLocks noGrp="1"/>
          </p:cNvSpPr>
          <p:nvPr>
            <p:ph type="subTitle" idx="1"/>
          </p:nvPr>
        </p:nvSpPr>
        <p:spPr>
          <a:xfrm>
            <a:off x="1889919" y="11231355"/>
            <a:ext cx="11339513" cy="5162758"/>
          </a:xfrm>
        </p:spPr>
        <p:txBody>
          <a:bodyPr/>
          <a:lstStyle>
            <a:lvl1pPr marL="0" indent="0" algn="ctr">
              <a:buNone/>
              <a:defRPr sz="3968"/>
            </a:lvl1pPr>
            <a:lvl2pPr marL="755980" indent="0" algn="ctr">
              <a:buNone/>
              <a:defRPr sz="3307"/>
            </a:lvl2pPr>
            <a:lvl3pPr marL="1511960" indent="0" algn="ctr">
              <a:buNone/>
              <a:defRPr sz="2976"/>
            </a:lvl3pPr>
            <a:lvl4pPr marL="2267941" indent="0" algn="ctr">
              <a:buNone/>
              <a:defRPr sz="2646"/>
            </a:lvl4pPr>
            <a:lvl5pPr marL="3023921" indent="0" algn="ctr">
              <a:buNone/>
              <a:defRPr sz="2646"/>
            </a:lvl5pPr>
            <a:lvl6pPr marL="3779901" indent="0" algn="ctr">
              <a:buNone/>
              <a:defRPr sz="2646"/>
            </a:lvl6pPr>
            <a:lvl7pPr marL="4535881" indent="0" algn="ctr">
              <a:buNone/>
              <a:defRPr sz="2646"/>
            </a:lvl7pPr>
            <a:lvl8pPr marL="5291861" indent="0" algn="ctr">
              <a:buNone/>
              <a:defRPr sz="2646"/>
            </a:lvl8pPr>
            <a:lvl9pPr marL="6047842" indent="0" algn="ctr">
              <a:buNone/>
              <a:defRPr sz="2646"/>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F1929ACF-5140-4D23-A651-6DE0B5BF0170}" type="datetimeFigureOut">
              <a:rPr lang="ru-RU" smtClean="0"/>
              <a:t>29.10.2022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0D5A14F-ED11-4A44-A58B-3B7BF0C8C9CB}" type="slidenum">
              <a:rPr lang="ru-RU" smtClean="0"/>
              <a:t>‹#›</a:t>
            </a:fld>
            <a:endParaRPr lang="ru-RU"/>
          </a:p>
        </p:txBody>
      </p:sp>
    </p:spTree>
    <p:extLst>
      <p:ext uri="{BB962C8B-B14F-4D97-AF65-F5344CB8AC3E}">
        <p14:creationId xmlns:p14="http://schemas.microsoft.com/office/powerpoint/2010/main" val="587382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F1929ACF-5140-4D23-A651-6DE0B5BF0170}" type="datetimeFigureOut">
              <a:rPr lang="ru-RU" smtClean="0"/>
              <a:t>29.10.2022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0D5A14F-ED11-4A44-A58B-3B7BF0C8C9CB}" type="slidenum">
              <a:rPr lang="ru-RU" smtClean="0"/>
              <a:t>‹#›</a:t>
            </a:fld>
            <a:endParaRPr lang="ru-RU"/>
          </a:p>
        </p:txBody>
      </p:sp>
    </p:spTree>
    <p:extLst>
      <p:ext uri="{BB962C8B-B14F-4D97-AF65-F5344CB8AC3E}">
        <p14:creationId xmlns:p14="http://schemas.microsoft.com/office/powerpoint/2010/main" val="38522044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1138480"/>
            <a:ext cx="3260110" cy="18121634"/>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1039456" y="1138480"/>
            <a:ext cx="9591338" cy="18121634"/>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F1929ACF-5140-4D23-A651-6DE0B5BF0170}" type="datetimeFigureOut">
              <a:rPr lang="ru-RU" smtClean="0"/>
              <a:t>29.10.2022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0D5A14F-ED11-4A44-A58B-3B7BF0C8C9CB}" type="slidenum">
              <a:rPr lang="ru-RU" smtClean="0"/>
              <a:t>‹#›</a:t>
            </a:fld>
            <a:endParaRPr lang="ru-RU"/>
          </a:p>
        </p:txBody>
      </p:sp>
    </p:spTree>
    <p:extLst>
      <p:ext uri="{BB962C8B-B14F-4D97-AF65-F5344CB8AC3E}">
        <p14:creationId xmlns:p14="http://schemas.microsoft.com/office/powerpoint/2010/main" val="1858865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F1929ACF-5140-4D23-A651-6DE0B5BF0170}" type="datetimeFigureOut">
              <a:rPr lang="ru-RU" smtClean="0"/>
              <a:t>29.10.2022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0D5A14F-ED11-4A44-A58B-3B7BF0C8C9CB}" type="slidenum">
              <a:rPr lang="ru-RU" smtClean="0"/>
              <a:t>‹#›</a:t>
            </a:fld>
            <a:endParaRPr lang="ru-RU"/>
          </a:p>
        </p:txBody>
      </p:sp>
    </p:spTree>
    <p:extLst>
      <p:ext uri="{BB962C8B-B14F-4D97-AF65-F5344CB8AC3E}">
        <p14:creationId xmlns:p14="http://schemas.microsoft.com/office/powerpoint/2010/main" val="1865783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031582" y="5331063"/>
            <a:ext cx="13040439" cy="8894992"/>
          </a:xfrm>
        </p:spPr>
        <p:txBody>
          <a:bodyPr anchor="b"/>
          <a:lstStyle>
            <a:lvl1pPr>
              <a:defRPr sz="9921"/>
            </a:lvl1pPr>
          </a:lstStyle>
          <a:p>
            <a:r>
              <a:rPr lang="ru-RU"/>
              <a:t>Образец заголовка</a:t>
            </a:r>
            <a:endParaRPr lang="en-US" dirty="0"/>
          </a:p>
        </p:txBody>
      </p:sp>
      <p:sp>
        <p:nvSpPr>
          <p:cNvPr id="3" name="Text Placeholder 2"/>
          <p:cNvSpPr>
            <a:spLocks noGrp="1"/>
          </p:cNvSpPr>
          <p:nvPr>
            <p:ph type="body" idx="1"/>
          </p:nvPr>
        </p:nvSpPr>
        <p:spPr>
          <a:xfrm>
            <a:off x="1031582" y="14310205"/>
            <a:ext cx="13040439" cy="4677666"/>
          </a:xfrm>
        </p:spPr>
        <p:txBody>
          <a:bodyPr/>
          <a:lstStyle>
            <a:lvl1pPr marL="0" indent="0">
              <a:buNone/>
              <a:defRPr sz="3968">
                <a:solidFill>
                  <a:schemeClr val="tx1"/>
                </a:solidFill>
              </a:defRPr>
            </a:lvl1pPr>
            <a:lvl2pPr marL="755980" indent="0">
              <a:buNone/>
              <a:defRPr sz="3307">
                <a:solidFill>
                  <a:schemeClr val="tx1">
                    <a:tint val="75000"/>
                  </a:schemeClr>
                </a:solidFill>
              </a:defRPr>
            </a:lvl2pPr>
            <a:lvl3pPr marL="1511960" indent="0">
              <a:buNone/>
              <a:defRPr sz="2976">
                <a:solidFill>
                  <a:schemeClr val="tx1">
                    <a:tint val="75000"/>
                  </a:schemeClr>
                </a:solidFill>
              </a:defRPr>
            </a:lvl3pPr>
            <a:lvl4pPr marL="2267941" indent="0">
              <a:buNone/>
              <a:defRPr sz="2646">
                <a:solidFill>
                  <a:schemeClr val="tx1">
                    <a:tint val="75000"/>
                  </a:schemeClr>
                </a:solidFill>
              </a:defRPr>
            </a:lvl4pPr>
            <a:lvl5pPr marL="3023921" indent="0">
              <a:buNone/>
              <a:defRPr sz="2646">
                <a:solidFill>
                  <a:schemeClr val="tx1">
                    <a:tint val="75000"/>
                  </a:schemeClr>
                </a:solidFill>
              </a:defRPr>
            </a:lvl5pPr>
            <a:lvl6pPr marL="3779901" indent="0">
              <a:buNone/>
              <a:defRPr sz="2646">
                <a:solidFill>
                  <a:schemeClr val="tx1">
                    <a:tint val="75000"/>
                  </a:schemeClr>
                </a:solidFill>
              </a:defRPr>
            </a:lvl6pPr>
            <a:lvl7pPr marL="4535881" indent="0">
              <a:buNone/>
              <a:defRPr sz="2646">
                <a:solidFill>
                  <a:schemeClr val="tx1">
                    <a:tint val="75000"/>
                  </a:schemeClr>
                </a:solidFill>
              </a:defRPr>
            </a:lvl7pPr>
            <a:lvl8pPr marL="5291861" indent="0">
              <a:buNone/>
              <a:defRPr sz="2646">
                <a:solidFill>
                  <a:schemeClr val="tx1">
                    <a:tint val="75000"/>
                  </a:schemeClr>
                </a:solidFill>
              </a:defRPr>
            </a:lvl8pPr>
            <a:lvl9pPr marL="6047842" indent="0">
              <a:buNone/>
              <a:defRPr sz="2646">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F1929ACF-5140-4D23-A651-6DE0B5BF0170}" type="datetimeFigureOut">
              <a:rPr lang="ru-RU" smtClean="0"/>
              <a:t>29.10.2022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20D5A14F-ED11-4A44-A58B-3B7BF0C8C9CB}" type="slidenum">
              <a:rPr lang="ru-RU" smtClean="0"/>
              <a:t>‹#›</a:t>
            </a:fld>
            <a:endParaRPr lang="ru-RU"/>
          </a:p>
        </p:txBody>
      </p:sp>
    </p:spTree>
    <p:extLst>
      <p:ext uri="{BB962C8B-B14F-4D97-AF65-F5344CB8AC3E}">
        <p14:creationId xmlns:p14="http://schemas.microsoft.com/office/powerpoint/2010/main" val="1733585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039455" y="5692400"/>
            <a:ext cx="6425724" cy="13567714"/>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7654171" y="5692400"/>
            <a:ext cx="6425724" cy="13567714"/>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F1929ACF-5140-4D23-A651-6DE0B5BF0170}" type="datetimeFigureOut">
              <a:rPr lang="ru-RU" smtClean="0"/>
              <a:t>29.10.2022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0D5A14F-ED11-4A44-A58B-3B7BF0C8C9CB}" type="slidenum">
              <a:rPr lang="ru-RU" smtClean="0"/>
              <a:t>‹#›</a:t>
            </a:fld>
            <a:endParaRPr lang="ru-RU"/>
          </a:p>
        </p:txBody>
      </p:sp>
    </p:spTree>
    <p:extLst>
      <p:ext uri="{BB962C8B-B14F-4D97-AF65-F5344CB8AC3E}">
        <p14:creationId xmlns:p14="http://schemas.microsoft.com/office/powerpoint/2010/main" val="2235868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1041425" y="1138485"/>
            <a:ext cx="13040439" cy="4133179"/>
          </a:xfrm>
        </p:spPr>
        <p:txBody>
          <a:bodyPr/>
          <a:lstStyle/>
          <a:p>
            <a:r>
              <a:rPr lang="ru-RU"/>
              <a:t>Образец заголовка</a:t>
            </a:r>
            <a:endParaRPr lang="en-US" dirty="0"/>
          </a:p>
        </p:txBody>
      </p:sp>
      <p:sp>
        <p:nvSpPr>
          <p:cNvPr id="3" name="Text Placeholder 2"/>
          <p:cNvSpPr>
            <a:spLocks noGrp="1"/>
          </p:cNvSpPr>
          <p:nvPr>
            <p:ph type="body" idx="1"/>
          </p:nvPr>
        </p:nvSpPr>
        <p:spPr>
          <a:xfrm>
            <a:off x="1041426" y="5241960"/>
            <a:ext cx="63961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ru-RU"/>
              <a:t>Образец текста</a:t>
            </a:r>
          </a:p>
        </p:txBody>
      </p:sp>
      <p:sp>
        <p:nvSpPr>
          <p:cNvPr id="4" name="Content Placeholder 3"/>
          <p:cNvSpPr>
            <a:spLocks noGrp="1"/>
          </p:cNvSpPr>
          <p:nvPr>
            <p:ph sz="half" idx="2"/>
          </p:nvPr>
        </p:nvSpPr>
        <p:spPr>
          <a:xfrm>
            <a:off x="1041426" y="7810963"/>
            <a:ext cx="6396193" cy="11488750"/>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7654172" y="5241960"/>
            <a:ext cx="64276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ru-RU"/>
              <a:t>Образец текста</a:t>
            </a:r>
          </a:p>
        </p:txBody>
      </p:sp>
      <p:sp>
        <p:nvSpPr>
          <p:cNvPr id="6" name="Content Placeholder 5"/>
          <p:cNvSpPr>
            <a:spLocks noGrp="1"/>
          </p:cNvSpPr>
          <p:nvPr>
            <p:ph sz="quarter" idx="4"/>
          </p:nvPr>
        </p:nvSpPr>
        <p:spPr>
          <a:xfrm>
            <a:off x="7654172" y="7810963"/>
            <a:ext cx="6427693" cy="11488750"/>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F1929ACF-5140-4D23-A651-6DE0B5BF0170}" type="datetimeFigureOut">
              <a:rPr lang="ru-RU" smtClean="0"/>
              <a:t>29.10.2022</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20D5A14F-ED11-4A44-A58B-3B7BF0C8C9CB}" type="slidenum">
              <a:rPr lang="ru-RU" smtClean="0"/>
              <a:t>‹#›</a:t>
            </a:fld>
            <a:endParaRPr lang="ru-RU"/>
          </a:p>
        </p:txBody>
      </p:sp>
    </p:spTree>
    <p:extLst>
      <p:ext uri="{BB962C8B-B14F-4D97-AF65-F5344CB8AC3E}">
        <p14:creationId xmlns:p14="http://schemas.microsoft.com/office/powerpoint/2010/main" val="2795128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F1929ACF-5140-4D23-A651-6DE0B5BF0170}" type="datetimeFigureOut">
              <a:rPr lang="ru-RU" smtClean="0"/>
              <a:t>29.10.2022</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20D5A14F-ED11-4A44-A58B-3B7BF0C8C9CB}" type="slidenum">
              <a:rPr lang="ru-RU" smtClean="0"/>
              <a:t>‹#›</a:t>
            </a:fld>
            <a:endParaRPr lang="ru-RU"/>
          </a:p>
        </p:txBody>
      </p:sp>
    </p:spTree>
    <p:extLst>
      <p:ext uri="{BB962C8B-B14F-4D97-AF65-F5344CB8AC3E}">
        <p14:creationId xmlns:p14="http://schemas.microsoft.com/office/powerpoint/2010/main" val="1757710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929ACF-5140-4D23-A651-6DE0B5BF0170}" type="datetimeFigureOut">
              <a:rPr lang="ru-RU" smtClean="0"/>
              <a:t>29.10.2022</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20D5A14F-ED11-4A44-A58B-3B7BF0C8C9CB}" type="slidenum">
              <a:rPr lang="ru-RU" smtClean="0"/>
              <a:t>‹#›</a:t>
            </a:fld>
            <a:endParaRPr lang="ru-RU"/>
          </a:p>
        </p:txBody>
      </p:sp>
    </p:spTree>
    <p:extLst>
      <p:ext uri="{BB962C8B-B14F-4D97-AF65-F5344CB8AC3E}">
        <p14:creationId xmlns:p14="http://schemas.microsoft.com/office/powerpoint/2010/main" val="3037886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ru-RU"/>
              <a:t>Образец заголовка</a:t>
            </a:r>
            <a:endParaRPr lang="en-US" dirty="0"/>
          </a:p>
        </p:txBody>
      </p:sp>
      <p:sp>
        <p:nvSpPr>
          <p:cNvPr id="3" name="Content Placeholder 2"/>
          <p:cNvSpPr>
            <a:spLocks noGrp="1"/>
          </p:cNvSpPr>
          <p:nvPr>
            <p:ph idx="1"/>
          </p:nvPr>
        </p:nvSpPr>
        <p:spPr>
          <a:xfrm>
            <a:off x="6427693" y="3078850"/>
            <a:ext cx="7654171" cy="15196234"/>
          </a:xfrm>
        </p:spPr>
        <p:txBody>
          <a:bodyPr/>
          <a:lstStyle>
            <a:lvl1pPr>
              <a:defRPr sz="5291"/>
            </a:lvl1pPr>
            <a:lvl2pPr>
              <a:defRPr sz="4630"/>
            </a:lvl2pPr>
            <a:lvl3pPr>
              <a:defRPr sz="3968"/>
            </a:lvl3pPr>
            <a:lvl4pPr>
              <a:defRPr sz="3307"/>
            </a:lvl4pPr>
            <a:lvl5pPr>
              <a:defRPr sz="3307"/>
            </a:lvl5pPr>
            <a:lvl6pPr>
              <a:defRPr sz="3307"/>
            </a:lvl6pPr>
            <a:lvl7pPr>
              <a:defRPr sz="3307"/>
            </a:lvl7pPr>
            <a:lvl8pPr>
              <a:defRPr sz="3307"/>
            </a:lvl8pPr>
            <a:lvl9pPr>
              <a:defRPr sz="3307"/>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ru-RU"/>
              <a:t>Образец текста</a:t>
            </a:r>
          </a:p>
        </p:txBody>
      </p:sp>
      <p:sp>
        <p:nvSpPr>
          <p:cNvPr id="5" name="Date Placeholder 4"/>
          <p:cNvSpPr>
            <a:spLocks noGrp="1"/>
          </p:cNvSpPr>
          <p:nvPr>
            <p:ph type="dt" sz="half" idx="10"/>
          </p:nvPr>
        </p:nvSpPr>
        <p:spPr/>
        <p:txBody>
          <a:bodyPr/>
          <a:lstStyle/>
          <a:p>
            <a:fld id="{F1929ACF-5140-4D23-A651-6DE0B5BF0170}" type="datetimeFigureOut">
              <a:rPr lang="ru-RU" smtClean="0"/>
              <a:t>29.10.2022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0D5A14F-ED11-4A44-A58B-3B7BF0C8C9CB}" type="slidenum">
              <a:rPr lang="ru-RU" smtClean="0"/>
              <a:t>‹#›</a:t>
            </a:fld>
            <a:endParaRPr lang="ru-RU"/>
          </a:p>
        </p:txBody>
      </p:sp>
    </p:spTree>
    <p:extLst>
      <p:ext uri="{BB962C8B-B14F-4D97-AF65-F5344CB8AC3E}">
        <p14:creationId xmlns:p14="http://schemas.microsoft.com/office/powerpoint/2010/main" val="3260265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ru-RU"/>
              <a:t>Образец заголовка</a:t>
            </a:r>
            <a:endParaRPr lang="en-US" dirty="0"/>
          </a:p>
        </p:txBody>
      </p:sp>
      <p:sp>
        <p:nvSpPr>
          <p:cNvPr id="3" name="Picture Placeholder 2"/>
          <p:cNvSpPr>
            <a:spLocks noGrp="1" noChangeAspect="1"/>
          </p:cNvSpPr>
          <p:nvPr>
            <p:ph type="pic" idx="1"/>
          </p:nvPr>
        </p:nvSpPr>
        <p:spPr>
          <a:xfrm>
            <a:off x="6427693" y="3078850"/>
            <a:ext cx="7654171" cy="15196234"/>
          </a:xfrm>
        </p:spPr>
        <p:txBody>
          <a:bodyPr anchor="t"/>
          <a:lstStyle>
            <a:lvl1pPr marL="0" indent="0">
              <a:buNone/>
              <a:defRPr sz="5291"/>
            </a:lvl1pPr>
            <a:lvl2pPr marL="755980" indent="0">
              <a:buNone/>
              <a:defRPr sz="4630"/>
            </a:lvl2pPr>
            <a:lvl3pPr marL="1511960" indent="0">
              <a:buNone/>
              <a:defRPr sz="3968"/>
            </a:lvl3pPr>
            <a:lvl4pPr marL="2267941" indent="0">
              <a:buNone/>
              <a:defRPr sz="3307"/>
            </a:lvl4pPr>
            <a:lvl5pPr marL="3023921" indent="0">
              <a:buNone/>
              <a:defRPr sz="3307"/>
            </a:lvl5pPr>
            <a:lvl6pPr marL="3779901" indent="0">
              <a:buNone/>
              <a:defRPr sz="3307"/>
            </a:lvl6pPr>
            <a:lvl7pPr marL="4535881" indent="0">
              <a:buNone/>
              <a:defRPr sz="3307"/>
            </a:lvl7pPr>
            <a:lvl8pPr marL="5291861" indent="0">
              <a:buNone/>
              <a:defRPr sz="3307"/>
            </a:lvl8pPr>
            <a:lvl9pPr marL="6047842" indent="0">
              <a:buNone/>
              <a:defRPr sz="3307"/>
            </a:lvl9pPr>
          </a:lstStyle>
          <a:p>
            <a:r>
              <a:rPr lang="ru-RU"/>
              <a:t>Вставка рисунка</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ru-RU"/>
              <a:t>Образец текста</a:t>
            </a:r>
          </a:p>
        </p:txBody>
      </p:sp>
      <p:sp>
        <p:nvSpPr>
          <p:cNvPr id="5" name="Date Placeholder 4"/>
          <p:cNvSpPr>
            <a:spLocks noGrp="1"/>
          </p:cNvSpPr>
          <p:nvPr>
            <p:ph type="dt" sz="half" idx="10"/>
          </p:nvPr>
        </p:nvSpPr>
        <p:spPr/>
        <p:txBody>
          <a:bodyPr/>
          <a:lstStyle/>
          <a:p>
            <a:fld id="{F1929ACF-5140-4D23-A651-6DE0B5BF0170}" type="datetimeFigureOut">
              <a:rPr lang="ru-RU" smtClean="0"/>
              <a:t>29.10.2022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20D5A14F-ED11-4A44-A58B-3B7BF0C8C9CB}" type="slidenum">
              <a:rPr lang="ru-RU" smtClean="0"/>
              <a:t>‹#›</a:t>
            </a:fld>
            <a:endParaRPr lang="ru-RU"/>
          </a:p>
        </p:txBody>
      </p:sp>
    </p:spTree>
    <p:extLst>
      <p:ext uri="{BB962C8B-B14F-4D97-AF65-F5344CB8AC3E}">
        <p14:creationId xmlns:p14="http://schemas.microsoft.com/office/powerpoint/2010/main" val="1905084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1138485"/>
            <a:ext cx="13040439" cy="4133179"/>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1039456" y="5692400"/>
            <a:ext cx="13040439" cy="13567714"/>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1039455" y="19819457"/>
            <a:ext cx="3401854" cy="1138480"/>
          </a:xfrm>
          <a:prstGeom prst="rect">
            <a:avLst/>
          </a:prstGeom>
        </p:spPr>
        <p:txBody>
          <a:bodyPr vert="horz" lIns="91440" tIns="45720" rIns="91440" bIns="45720" rtlCol="0" anchor="ctr"/>
          <a:lstStyle>
            <a:lvl1pPr algn="l">
              <a:defRPr sz="1984">
                <a:solidFill>
                  <a:schemeClr val="tx1">
                    <a:tint val="75000"/>
                  </a:schemeClr>
                </a:solidFill>
              </a:defRPr>
            </a:lvl1pPr>
          </a:lstStyle>
          <a:p>
            <a:fld id="{F1929ACF-5140-4D23-A651-6DE0B5BF0170}" type="datetimeFigureOut">
              <a:rPr lang="ru-RU" smtClean="0"/>
              <a:t>29.10.2022</a:t>
            </a:fld>
            <a:endParaRPr lang="ru-RU"/>
          </a:p>
        </p:txBody>
      </p:sp>
      <p:sp>
        <p:nvSpPr>
          <p:cNvPr id="5" name="Footer Placeholder 4"/>
          <p:cNvSpPr>
            <a:spLocks noGrp="1"/>
          </p:cNvSpPr>
          <p:nvPr>
            <p:ph type="ftr" sz="quarter" idx="3"/>
          </p:nvPr>
        </p:nvSpPr>
        <p:spPr>
          <a:xfrm>
            <a:off x="5008285" y="19819457"/>
            <a:ext cx="5102781" cy="1138480"/>
          </a:xfrm>
          <a:prstGeom prst="rect">
            <a:avLst/>
          </a:prstGeom>
        </p:spPr>
        <p:txBody>
          <a:bodyPr vert="horz" lIns="91440" tIns="45720" rIns="91440" bIns="45720" rtlCol="0" anchor="ctr"/>
          <a:lstStyle>
            <a:lvl1pPr algn="ctr">
              <a:defRPr sz="1984">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10678041" y="19819457"/>
            <a:ext cx="3401854" cy="1138480"/>
          </a:xfrm>
          <a:prstGeom prst="rect">
            <a:avLst/>
          </a:prstGeom>
        </p:spPr>
        <p:txBody>
          <a:bodyPr vert="horz" lIns="91440" tIns="45720" rIns="91440" bIns="45720" rtlCol="0" anchor="ctr"/>
          <a:lstStyle>
            <a:lvl1pPr algn="r">
              <a:defRPr sz="1984">
                <a:solidFill>
                  <a:schemeClr val="tx1">
                    <a:tint val="75000"/>
                  </a:schemeClr>
                </a:solidFill>
              </a:defRPr>
            </a:lvl1pPr>
          </a:lstStyle>
          <a:p>
            <a:fld id="{20D5A14F-ED11-4A44-A58B-3B7BF0C8C9CB}" type="slidenum">
              <a:rPr lang="ru-RU" smtClean="0"/>
              <a:t>‹#›</a:t>
            </a:fld>
            <a:endParaRPr lang="ru-RU"/>
          </a:p>
        </p:txBody>
      </p:sp>
    </p:spTree>
    <p:extLst>
      <p:ext uri="{BB962C8B-B14F-4D97-AF65-F5344CB8AC3E}">
        <p14:creationId xmlns:p14="http://schemas.microsoft.com/office/powerpoint/2010/main" val="396384356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511960" rtl="0" eaLnBrk="1" latinLnBrk="0" hangingPunct="1">
        <a:lnSpc>
          <a:spcPct val="90000"/>
        </a:lnSpc>
        <a:spcBef>
          <a:spcPct val="0"/>
        </a:spcBef>
        <a:buNone/>
        <a:defRPr sz="7275" kern="1200">
          <a:solidFill>
            <a:schemeClr val="tx1"/>
          </a:solidFill>
          <a:latin typeface="+mj-lt"/>
          <a:ea typeface="+mj-ea"/>
          <a:cs typeface="+mj-cs"/>
        </a:defRPr>
      </a:lvl1pPr>
    </p:titleStyle>
    <p:bodyStyle>
      <a:lvl1pPr marL="377990" indent="-377990" algn="l" defTabSz="1511960" rtl="0" eaLnBrk="1" latinLnBrk="0" hangingPunct="1">
        <a:lnSpc>
          <a:spcPct val="90000"/>
        </a:lnSpc>
        <a:spcBef>
          <a:spcPts val="1654"/>
        </a:spcBef>
        <a:buFont typeface="Arial" panose="020B0604020202020204" pitchFamily="34" charset="0"/>
        <a:buChar char="•"/>
        <a:defRPr sz="4630" kern="1200">
          <a:solidFill>
            <a:schemeClr val="tx1"/>
          </a:solidFill>
          <a:latin typeface="+mn-lt"/>
          <a:ea typeface="+mn-ea"/>
          <a:cs typeface="+mn-cs"/>
        </a:defRPr>
      </a:lvl1pPr>
      <a:lvl2pPr marL="1133970" indent="-377990" algn="l" defTabSz="1511960" rtl="0" eaLnBrk="1" latinLnBrk="0" hangingPunct="1">
        <a:lnSpc>
          <a:spcPct val="90000"/>
        </a:lnSpc>
        <a:spcBef>
          <a:spcPts val="827"/>
        </a:spcBef>
        <a:buFont typeface="Arial" panose="020B0604020202020204" pitchFamily="34" charset="0"/>
        <a:buChar char="•"/>
        <a:defRPr sz="3968" kern="1200">
          <a:solidFill>
            <a:schemeClr val="tx1"/>
          </a:solidFill>
          <a:latin typeface="+mn-lt"/>
          <a:ea typeface="+mn-ea"/>
          <a:cs typeface="+mn-cs"/>
        </a:defRPr>
      </a:lvl2pPr>
      <a:lvl3pPr marL="1889951" indent="-377990" algn="l" defTabSz="1511960" rtl="0" eaLnBrk="1" latinLnBrk="0" hangingPunct="1">
        <a:lnSpc>
          <a:spcPct val="90000"/>
        </a:lnSpc>
        <a:spcBef>
          <a:spcPts val="827"/>
        </a:spcBef>
        <a:buFont typeface="Arial" panose="020B0604020202020204" pitchFamily="34" charset="0"/>
        <a:buChar char="•"/>
        <a:defRPr sz="3307" kern="1200">
          <a:solidFill>
            <a:schemeClr val="tx1"/>
          </a:solidFill>
          <a:latin typeface="+mn-lt"/>
          <a:ea typeface="+mn-ea"/>
          <a:cs typeface="+mn-cs"/>
        </a:defRPr>
      </a:lvl3pPr>
      <a:lvl4pPr marL="264593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4pPr>
      <a:lvl5pPr marL="340191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5pPr>
      <a:lvl6pPr marL="415789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6pPr>
      <a:lvl7pPr marL="491387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7pPr>
      <a:lvl8pPr marL="566985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8pPr>
      <a:lvl9pPr marL="642583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9pPr>
    </p:bodyStyle>
    <p:otherStyle>
      <a:defPPr>
        <a:defRPr lang="en-US"/>
      </a:defPPr>
      <a:lvl1pPr marL="0" algn="l" defTabSz="1511960" rtl="0" eaLnBrk="1" latinLnBrk="0" hangingPunct="1">
        <a:defRPr sz="2976" kern="1200">
          <a:solidFill>
            <a:schemeClr val="tx1"/>
          </a:solidFill>
          <a:latin typeface="+mn-lt"/>
          <a:ea typeface="+mn-ea"/>
          <a:cs typeface="+mn-cs"/>
        </a:defRPr>
      </a:lvl1pPr>
      <a:lvl2pPr marL="755980" algn="l" defTabSz="1511960" rtl="0" eaLnBrk="1" latinLnBrk="0" hangingPunct="1">
        <a:defRPr sz="2976" kern="1200">
          <a:solidFill>
            <a:schemeClr val="tx1"/>
          </a:solidFill>
          <a:latin typeface="+mn-lt"/>
          <a:ea typeface="+mn-ea"/>
          <a:cs typeface="+mn-cs"/>
        </a:defRPr>
      </a:lvl2pPr>
      <a:lvl3pPr marL="1511960" algn="l" defTabSz="1511960" rtl="0" eaLnBrk="1" latinLnBrk="0" hangingPunct="1">
        <a:defRPr sz="2976" kern="1200">
          <a:solidFill>
            <a:schemeClr val="tx1"/>
          </a:solidFill>
          <a:latin typeface="+mn-lt"/>
          <a:ea typeface="+mn-ea"/>
          <a:cs typeface="+mn-cs"/>
        </a:defRPr>
      </a:lvl3pPr>
      <a:lvl4pPr marL="2267941" algn="l" defTabSz="1511960" rtl="0" eaLnBrk="1" latinLnBrk="0" hangingPunct="1">
        <a:defRPr sz="2976" kern="1200">
          <a:solidFill>
            <a:schemeClr val="tx1"/>
          </a:solidFill>
          <a:latin typeface="+mn-lt"/>
          <a:ea typeface="+mn-ea"/>
          <a:cs typeface="+mn-cs"/>
        </a:defRPr>
      </a:lvl4pPr>
      <a:lvl5pPr marL="3023921" algn="l" defTabSz="1511960" rtl="0" eaLnBrk="1" latinLnBrk="0" hangingPunct="1">
        <a:defRPr sz="2976" kern="1200">
          <a:solidFill>
            <a:schemeClr val="tx1"/>
          </a:solidFill>
          <a:latin typeface="+mn-lt"/>
          <a:ea typeface="+mn-ea"/>
          <a:cs typeface="+mn-cs"/>
        </a:defRPr>
      </a:lvl5pPr>
      <a:lvl6pPr marL="3779901" algn="l" defTabSz="1511960" rtl="0" eaLnBrk="1" latinLnBrk="0" hangingPunct="1">
        <a:defRPr sz="2976" kern="1200">
          <a:solidFill>
            <a:schemeClr val="tx1"/>
          </a:solidFill>
          <a:latin typeface="+mn-lt"/>
          <a:ea typeface="+mn-ea"/>
          <a:cs typeface="+mn-cs"/>
        </a:defRPr>
      </a:lvl6pPr>
      <a:lvl7pPr marL="4535881" algn="l" defTabSz="1511960" rtl="0" eaLnBrk="1" latinLnBrk="0" hangingPunct="1">
        <a:defRPr sz="2976" kern="1200">
          <a:solidFill>
            <a:schemeClr val="tx1"/>
          </a:solidFill>
          <a:latin typeface="+mn-lt"/>
          <a:ea typeface="+mn-ea"/>
          <a:cs typeface="+mn-cs"/>
        </a:defRPr>
      </a:lvl7pPr>
      <a:lvl8pPr marL="5291861" algn="l" defTabSz="1511960" rtl="0" eaLnBrk="1" latinLnBrk="0" hangingPunct="1">
        <a:defRPr sz="2976" kern="1200">
          <a:solidFill>
            <a:schemeClr val="tx1"/>
          </a:solidFill>
          <a:latin typeface="+mn-lt"/>
          <a:ea typeface="+mn-ea"/>
          <a:cs typeface="+mn-cs"/>
        </a:defRPr>
      </a:lvl8pPr>
      <a:lvl9pPr marL="6047842" algn="l" defTabSz="1511960" rtl="0" eaLnBrk="1" latinLnBrk="0" hangingPunct="1">
        <a:defRPr sz="297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9.jpeg"/><Relationship Id="rId18" Type="http://schemas.openxmlformats.org/officeDocument/2006/relationships/image" Target="../media/image14.png"/><Relationship Id="rId3" Type="http://schemas.openxmlformats.org/officeDocument/2006/relationships/image" Target="../media/image1.png"/><Relationship Id="rId21" Type="http://schemas.openxmlformats.org/officeDocument/2006/relationships/image" Target="../media/image17.png"/><Relationship Id="rId7" Type="http://schemas.openxmlformats.org/officeDocument/2006/relationships/image" Target="../media/image5.png"/><Relationship Id="rId12" Type="http://schemas.openxmlformats.org/officeDocument/2006/relationships/image" Target="../media/image8.wmf"/><Relationship Id="rId17" Type="http://schemas.openxmlformats.org/officeDocument/2006/relationships/image" Target="../media/image13.png"/><Relationship Id="rId2" Type="http://schemas.openxmlformats.org/officeDocument/2006/relationships/notesSlide" Target="../notesSlides/notesSlide1.xml"/><Relationship Id="rId16" Type="http://schemas.openxmlformats.org/officeDocument/2006/relationships/image" Target="../media/image12.jpeg"/><Relationship Id="rId20"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4.svg"/><Relationship Id="rId11" Type="http://schemas.openxmlformats.org/officeDocument/2006/relationships/oleObject" Target="../embeddings/oleObject1.bin"/><Relationship Id="rId5" Type="http://schemas.openxmlformats.org/officeDocument/2006/relationships/image" Target="../media/image3.png"/><Relationship Id="rId15" Type="http://schemas.openxmlformats.org/officeDocument/2006/relationships/image" Target="../media/image11.jpeg"/><Relationship Id="rId10" Type="http://schemas.openxmlformats.org/officeDocument/2006/relationships/image" Target="../media/image7.png"/><Relationship Id="rId19" Type="http://schemas.openxmlformats.org/officeDocument/2006/relationships/image" Target="../media/image15.png"/><Relationship Id="rId4" Type="http://schemas.openxmlformats.org/officeDocument/2006/relationships/image" Target="../media/image2.gif"/><Relationship Id="rId9" Type="http://schemas.microsoft.com/office/2007/relationships/hdphoto" Target="../media/hdphoto1.wdp"/><Relationship Id="rId1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7CA9E2D-5561-48C9-B6B8-E59ACBED83F6}"/>
              </a:ext>
            </a:extLst>
          </p:cNvPr>
          <p:cNvSpPr txBox="1"/>
          <p:nvPr/>
        </p:nvSpPr>
        <p:spPr>
          <a:xfrm>
            <a:off x="465074" y="164718"/>
            <a:ext cx="9576329" cy="2308324"/>
          </a:xfrm>
          <a:prstGeom prst="rect">
            <a:avLst/>
          </a:prstGeom>
          <a:noFill/>
        </p:spPr>
        <p:txBody>
          <a:bodyPr wrap="square">
            <a:spAutoFit/>
          </a:bodyPr>
          <a:lstStyle/>
          <a:p>
            <a:pPr algn="just"/>
            <a:r>
              <a:rPr lang="en-US" sz="3600" b="1" i="0" dirty="0">
                <a:solidFill>
                  <a:srgbClr val="231F20"/>
                </a:solidFill>
                <a:effectLst/>
                <a:latin typeface="Roboto" panose="02000000000000000000" pitchFamily="2" charset="0"/>
              </a:rPr>
              <a:t>Investigation of the homogeneity of a PIN-diode and the degradation of its current-voltage characteristics under the influence of synchrotron radiation</a:t>
            </a:r>
            <a:r>
              <a:rPr lang="en-US" sz="3600" b="1" dirty="0">
                <a:solidFill>
                  <a:srgbClr val="231F20"/>
                </a:solidFill>
                <a:latin typeface="Arial" panose="020B0604020202020204" pitchFamily="34" charset="0"/>
                <a:cs typeface="Arial" panose="020B0604020202020204" pitchFamily="34" charset="0"/>
              </a:rPr>
              <a:t> </a:t>
            </a:r>
            <a:endParaRPr lang="ru-RU" sz="3600" b="1" dirty="0">
              <a:solidFill>
                <a:srgbClr val="231F20"/>
              </a:solidFill>
              <a:latin typeface="Arial" panose="020B0604020202020204" pitchFamily="34" charset="0"/>
              <a:cs typeface="Arial" panose="020B0604020202020204" pitchFamily="34" charset="0"/>
            </a:endParaRPr>
          </a:p>
        </p:txBody>
      </p:sp>
      <p:sp>
        <p:nvSpPr>
          <p:cNvPr id="6" name="Прямоугольник 5">
            <a:extLst>
              <a:ext uri="{FF2B5EF4-FFF2-40B4-BE49-F238E27FC236}">
                <a16:creationId xmlns:a16="http://schemas.microsoft.com/office/drawing/2014/main" id="{02606013-34E1-45D4-B91B-97FFF2959FF5}"/>
              </a:ext>
            </a:extLst>
          </p:cNvPr>
          <p:cNvSpPr/>
          <p:nvPr/>
        </p:nvSpPr>
        <p:spPr>
          <a:xfrm>
            <a:off x="354337" y="2441290"/>
            <a:ext cx="14400000" cy="86823"/>
          </a:xfrm>
          <a:prstGeom prst="rect">
            <a:avLst/>
          </a:prstGeom>
          <a:gradFill>
            <a:gsLst>
              <a:gs pos="100000">
                <a:srgbClr val="7DAA93"/>
              </a:gs>
              <a:gs pos="0">
                <a:srgbClr val="5C80BC"/>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TextBox 11">
            <a:extLst>
              <a:ext uri="{FF2B5EF4-FFF2-40B4-BE49-F238E27FC236}">
                <a16:creationId xmlns:a16="http://schemas.microsoft.com/office/drawing/2014/main" id="{5BC5F270-85A8-47E0-BA59-D406DFACDB36}"/>
              </a:ext>
            </a:extLst>
          </p:cNvPr>
          <p:cNvSpPr txBox="1"/>
          <p:nvPr/>
        </p:nvSpPr>
        <p:spPr>
          <a:xfrm>
            <a:off x="322953" y="2529247"/>
            <a:ext cx="14473444" cy="951543"/>
          </a:xfrm>
          <a:prstGeom prst="rect">
            <a:avLst/>
          </a:prstGeom>
          <a:noFill/>
        </p:spPr>
        <p:txBody>
          <a:bodyPr wrap="square">
            <a:spAutoFit/>
          </a:bodyPr>
          <a:lstStyle/>
          <a:p>
            <a:pPr algn="ctr"/>
            <a:r>
              <a:rPr lang="en-US" i="1" u="sng"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Murzina</a:t>
            </a:r>
            <a:r>
              <a:rPr lang="en-US" i="1" u="sng"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A.V.</a:t>
            </a:r>
            <a:r>
              <a:rPr lang="en-US" i="1" baseline="30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1</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i="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Buntina</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I.D.</a:t>
            </a:r>
            <a:r>
              <a:rPr lang="en-US" i="1" baseline="30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1</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i="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Khomyakov</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Yu.V.</a:t>
            </a:r>
            <a:r>
              <a:rPr lang="en-US" i="1" baseline="30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2</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i="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Rakshun</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Ya.V.</a:t>
            </a:r>
            <a:r>
              <a:rPr lang="en-US" i="1" baseline="30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2</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Gusev I.S.</a:t>
            </a:r>
            <a:r>
              <a:rPr lang="en-US" i="1" baseline="30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2</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i="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Svetokhin</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S.S.</a:t>
            </a:r>
            <a:r>
              <a:rPr lang="en-US" i="1" baseline="30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2</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i="1"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Chistokhin</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I.B.</a:t>
            </a:r>
            <a:r>
              <a:rPr lang="en-US" i="1" baseline="30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3</a:t>
            </a:r>
            <a:r>
              <a:rPr lang="en-US"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p>
          <a:p>
            <a:pPr algn="ctr">
              <a:lnSpc>
                <a:spcPct val="150000"/>
              </a:lnSpc>
            </a:pPr>
            <a:r>
              <a:rPr lang="en-US" sz="1400"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1 – Novosibirsk State University, 2 – Institute of Nuclear Physics SB RAS, Novosibirsk, Russia, 3 – Institute of Semiconductor Physics SB RAS, Novosibirsk, Russia</a:t>
            </a:r>
            <a:endParaRPr lang="ru-RU" sz="1400" i="1"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algn="just">
              <a:lnSpc>
                <a:spcPct val="115000"/>
              </a:lnSpc>
              <a:spcAft>
                <a:spcPts val="1000"/>
              </a:spcAft>
            </a:pPr>
            <a:endParaRPr lang="ru-RU" sz="1600" i="1" dirty="0">
              <a:effectLst/>
              <a:latin typeface="Arial" panose="020B0604020202020204" pitchFamily="34" charset="0"/>
              <a:ea typeface="Times New Roman" panose="02020603050405020304" pitchFamily="18" charset="0"/>
              <a:cs typeface="Arial" panose="020B0604020202020204" pitchFamily="34" charset="0"/>
            </a:endParaRPr>
          </a:p>
        </p:txBody>
      </p:sp>
      <p:sp>
        <p:nvSpPr>
          <p:cNvPr id="27" name="Прямоугольник 26">
            <a:extLst>
              <a:ext uri="{FF2B5EF4-FFF2-40B4-BE49-F238E27FC236}">
                <a16:creationId xmlns:a16="http://schemas.microsoft.com/office/drawing/2014/main" id="{808D88A1-C043-49B0-BE9E-D91C78467504}"/>
              </a:ext>
            </a:extLst>
          </p:cNvPr>
          <p:cNvSpPr/>
          <p:nvPr/>
        </p:nvSpPr>
        <p:spPr>
          <a:xfrm>
            <a:off x="0" y="20289520"/>
            <a:ext cx="15119350" cy="1094104"/>
          </a:xfrm>
          <a:prstGeom prst="rect">
            <a:avLst/>
          </a:prstGeom>
          <a:gradFill>
            <a:gsLst>
              <a:gs pos="100000">
                <a:srgbClr val="7DAA93"/>
              </a:gs>
              <a:gs pos="0">
                <a:srgbClr val="5C80BC"/>
              </a:gs>
            </a:gsLst>
            <a:lin ang="0" scaled="0"/>
          </a:gradFill>
          <a:ln>
            <a:noFill/>
          </a:ln>
          <a:effectLst>
            <a:innerShdw blurRad="63500" dist="50800" dir="16200000">
              <a:prstClr val="black">
                <a:alpha val="3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3" name="TextBox 22">
            <a:extLst>
              <a:ext uri="{FF2B5EF4-FFF2-40B4-BE49-F238E27FC236}">
                <a16:creationId xmlns:a16="http://schemas.microsoft.com/office/drawing/2014/main" id="{D4FFAD3A-F2A3-49B0-9E34-7CE650A71B2D}"/>
              </a:ext>
            </a:extLst>
          </p:cNvPr>
          <p:cNvSpPr txBox="1"/>
          <p:nvPr/>
        </p:nvSpPr>
        <p:spPr>
          <a:xfrm>
            <a:off x="6251243" y="20540151"/>
            <a:ext cx="8929021" cy="646331"/>
          </a:xfrm>
          <a:prstGeom prst="rect">
            <a:avLst/>
          </a:prstGeom>
          <a:noFill/>
        </p:spPr>
        <p:txBody>
          <a:bodyPr wrap="square">
            <a:spAutoFit/>
          </a:bodyPr>
          <a:lstStyle/>
          <a:p>
            <a:pPr algn="l"/>
            <a:r>
              <a:rPr lang="en-US" dirty="0">
                <a:solidFill>
                  <a:schemeClr val="bg1"/>
                </a:solidFill>
                <a:latin typeface="Arial" panose="020B0604020202020204" pitchFamily="34" charset="0"/>
                <a:cs typeface="Arial" panose="020B0604020202020204" pitchFamily="34" charset="0"/>
              </a:rPr>
              <a:t>International Conference «Synchrotron Radiation Techniques for Catalysts and Functional Materials»</a:t>
            </a:r>
            <a:r>
              <a:rPr lang="en-US" b="1" i="0" dirty="0">
                <a:solidFill>
                  <a:schemeClr val="bg1"/>
                </a:solidFill>
                <a:effectLst/>
                <a:latin typeface="Arial" panose="020B0604020202020204" pitchFamily="34" charset="0"/>
                <a:cs typeface="Arial" panose="020B0604020202020204" pitchFamily="34" charset="0"/>
              </a:rPr>
              <a:t>// </a:t>
            </a:r>
            <a:r>
              <a:rPr lang="en-US" dirty="0">
                <a:solidFill>
                  <a:schemeClr val="bg1"/>
                </a:solidFill>
                <a:latin typeface="Arial" panose="020B0604020202020204" pitchFamily="34" charset="0"/>
                <a:cs typeface="Arial" panose="020B0604020202020204" pitchFamily="34" charset="0"/>
              </a:rPr>
              <a:t>October 31 – November 3, 2022 Novosibirsk, Russia </a:t>
            </a:r>
            <a:endParaRPr lang="en-US" i="0" dirty="0">
              <a:solidFill>
                <a:schemeClr val="bg1"/>
              </a:solidFill>
              <a:effectLst/>
              <a:latin typeface="Arial" panose="020B0604020202020204" pitchFamily="34" charset="0"/>
              <a:cs typeface="Arial" panose="020B0604020202020204" pitchFamily="34" charset="0"/>
            </a:endParaRPr>
          </a:p>
        </p:txBody>
      </p:sp>
      <p:pic>
        <p:nvPicPr>
          <p:cNvPr id="13" name="Рисунок 12">
            <a:extLst>
              <a:ext uri="{FF2B5EF4-FFF2-40B4-BE49-F238E27FC236}">
                <a16:creationId xmlns:a16="http://schemas.microsoft.com/office/drawing/2014/main" id="{F6E7485E-F781-46AF-A9C8-2E6833848E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8959" y="20536487"/>
            <a:ext cx="2061009" cy="653659"/>
          </a:xfrm>
          <a:prstGeom prst="rect">
            <a:avLst/>
          </a:prstGeom>
        </p:spPr>
      </p:pic>
      <p:grpSp>
        <p:nvGrpSpPr>
          <p:cNvPr id="60" name="Группа 59">
            <a:extLst>
              <a:ext uri="{FF2B5EF4-FFF2-40B4-BE49-F238E27FC236}">
                <a16:creationId xmlns:a16="http://schemas.microsoft.com/office/drawing/2014/main" id="{E59E7FB5-408E-4D57-995E-C7D37474EF81}"/>
              </a:ext>
            </a:extLst>
          </p:cNvPr>
          <p:cNvGrpSpPr/>
          <p:nvPr/>
        </p:nvGrpSpPr>
        <p:grpSpPr>
          <a:xfrm>
            <a:off x="6930425" y="3384270"/>
            <a:ext cx="4164765" cy="424828"/>
            <a:chOff x="661534" y="6534853"/>
            <a:chExt cx="4164765" cy="424828"/>
          </a:xfrm>
        </p:grpSpPr>
        <p:sp>
          <p:nvSpPr>
            <p:cNvPr id="63" name="TextBox 62">
              <a:extLst>
                <a:ext uri="{FF2B5EF4-FFF2-40B4-BE49-F238E27FC236}">
                  <a16:creationId xmlns:a16="http://schemas.microsoft.com/office/drawing/2014/main" id="{B0CC262E-0578-4488-9E41-21CDBB89E25F}"/>
                </a:ext>
              </a:extLst>
            </p:cNvPr>
            <p:cNvSpPr txBox="1"/>
            <p:nvPr/>
          </p:nvSpPr>
          <p:spPr>
            <a:xfrm>
              <a:off x="661534" y="6534853"/>
              <a:ext cx="3102516" cy="400110"/>
            </a:xfrm>
            <a:prstGeom prst="rect">
              <a:avLst/>
            </a:prstGeom>
            <a:noFill/>
          </p:spPr>
          <p:txBody>
            <a:bodyPr wrap="none" rtlCol="0">
              <a:spAutoFit/>
            </a:bodyPr>
            <a:lstStyle/>
            <a:p>
              <a:r>
                <a:rPr lang="en-US" sz="2000" b="1" dirty="0">
                  <a:solidFill>
                    <a:srgbClr val="231F20"/>
                  </a:solidFill>
                  <a:latin typeface="Arial" panose="020B0604020202020204" pitchFamily="34" charset="0"/>
                  <a:cs typeface="Arial" panose="020B0604020202020204" pitchFamily="34" charset="0"/>
                </a:rPr>
                <a:t>EXPERIMENTAL SETUP</a:t>
              </a:r>
              <a:endParaRPr lang="ru-RU" sz="2000" b="1" dirty="0">
                <a:solidFill>
                  <a:srgbClr val="231F20"/>
                </a:solidFill>
                <a:latin typeface="Arial" panose="020B0604020202020204" pitchFamily="34" charset="0"/>
                <a:cs typeface="Arial" panose="020B0604020202020204" pitchFamily="34" charset="0"/>
              </a:endParaRPr>
            </a:p>
          </p:txBody>
        </p:sp>
        <p:sp>
          <p:nvSpPr>
            <p:cNvPr id="152" name="Прямоугольник 151">
              <a:extLst>
                <a:ext uri="{FF2B5EF4-FFF2-40B4-BE49-F238E27FC236}">
                  <a16:creationId xmlns:a16="http://schemas.microsoft.com/office/drawing/2014/main" id="{10271E94-7E81-4A9A-8CD6-200C6E48252A}"/>
                </a:ext>
              </a:extLst>
            </p:cNvPr>
            <p:cNvSpPr/>
            <p:nvPr/>
          </p:nvSpPr>
          <p:spPr>
            <a:xfrm>
              <a:off x="758299" y="6913962"/>
              <a:ext cx="4068000" cy="45719"/>
            </a:xfrm>
            <a:prstGeom prst="rect">
              <a:avLst/>
            </a:prstGeom>
            <a:gradFill>
              <a:gsLst>
                <a:gs pos="100000">
                  <a:srgbClr val="F7CE5C"/>
                </a:gs>
                <a:gs pos="0">
                  <a:srgbClr val="B9443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grpSp>
        <p:nvGrpSpPr>
          <p:cNvPr id="55" name="Группа 54">
            <a:extLst>
              <a:ext uri="{FF2B5EF4-FFF2-40B4-BE49-F238E27FC236}">
                <a16:creationId xmlns:a16="http://schemas.microsoft.com/office/drawing/2014/main" id="{2124F0C2-1CD3-4413-8AC8-0F171627DD89}"/>
              </a:ext>
            </a:extLst>
          </p:cNvPr>
          <p:cNvGrpSpPr/>
          <p:nvPr/>
        </p:nvGrpSpPr>
        <p:grpSpPr>
          <a:xfrm>
            <a:off x="323207" y="5303151"/>
            <a:ext cx="4158898" cy="405651"/>
            <a:chOff x="10071771" y="10928167"/>
            <a:chExt cx="4158898" cy="405651"/>
          </a:xfrm>
        </p:grpSpPr>
        <p:sp>
          <p:nvSpPr>
            <p:cNvPr id="178" name="TextBox 177">
              <a:extLst>
                <a:ext uri="{FF2B5EF4-FFF2-40B4-BE49-F238E27FC236}">
                  <a16:creationId xmlns:a16="http://schemas.microsoft.com/office/drawing/2014/main" id="{3DBE75F2-4EEF-40BE-866E-86348E5EAB0E}"/>
                </a:ext>
              </a:extLst>
            </p:cNvPr>
            <p:cNvSpPr txBox="1"/>
            <p:nvPr/>
          </p:nvSpPr>
          <p:spPr>
            <a:xfrm>
              <a:off x="10071771" y="10928167"/>
              <a:ext cx="2108269" cy="400110"/>
            </a:xfrm>
            <a:prstGeom prst="rect">
              <a:avLst/>
            </a:prstGeom>
            <a:noFill/>
          </p:spPr>
          <p:txBody>
            <a:bodyPr wrap="none" rtlCol="0">
              <a:spAutoFit/>
            </a:bodyPr>
            <a:lstStyle/>
            <a:p>
              <a:r>
                <a:rPr lang="en-US" sz="2000" b="1" dirty="0">
                  <a:solidFill>
                    <a:srgbClr val="231F20"/>
                  </a:solidFill>
                  <a:latin typeface="Arial" panose="020B0604020202020204" pitchFamily="34" charset="0"/>
                  <a:cs typeface="Arial" panose="020B0604020202020204" pitchFamily="34" charset="0"/>
                </a:rPr>
                <a:t>HOMOGENEITY</a:t>
              </a:r>
              <a:endParaRPr lang="ru-RU" sz="2000" b="1" dirty="0">
                <a:solidFill>
                  <a:srgbClr val="231F20"/>
                </a:solidFill>
                <a:latin typeface="Arial" panose="020B0604020202020204" pitchFamily="34" charset="0"/>
                <a:cs typeface="Arial" panose="020B0604020202020204" pitchFamily="34" charset="0"/>
              </a:endParaRPr>
            </a:p>
          </p:txBody>
        </p:sp>
        <p:sp>
          <p:nvSpPr>
            <p:cNvPr id="179" name="Прямоугольник 178">
              <a:extLst>
                <a:ext uri="{FF2B5EF4-FFF2-40B4-BE49-F238E27FC236}">
                  <a16:creationId xmlns:a16="http://schemas.microsoft.com/office/drawing/2014/main" id="{7D67A764-78E6-4766-A4C2-FEEC7B3F4C18}"/>
                </a:ext>
              </a:extLst>
            </p:cNvPr>
            <p:cNvSpPr/>
            <p:nvPr/>
          </p:nvSpPr>
          <p:spPr>
            <a:xfrm>
              <a:off x="10162669" y="11288099"/>
              <a:ext cx="4068000" cy="45719"/>
            </a:xfrm>
            <a:prstGeom prst="rect">
              <a:avLst/>
            </a:prstGeom>
            <a:gradFill>
              <a:gsLst>
                <a:gs pos="100000">
                  <a:srgbClr val="F7CE5C"/>
                </a:gs>
                <a:gs pos="0">
                  <a:srgbClr val="B9443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grpSp>
        <p:nvGrpSpPr>
          <p:cNvPr id="8" name="Группа 7">
            <a:extLst>
              <a:ext uri="{FF2B5EF4-FFF2-40B4-BE49-F238E27FC236}">
                <a16:creationId xmlns:a16="http://schemas.microsoft.com/office/drawing/2014/main" id="{B170C063-56A2-4981-8C93-F1553A36E429}"/>
              </a:ext>
            </a:extLst>
          </p:cNvPr>
          <p:cNvGrpSpPr/>
          <p:nvPr/>
        </p:nvGrpSpPr>
        <p:grpSpPr>
          <a:xfrm>
            <a:off x="323207" y="3384270"/>
            <a:ext cx="4148222" cy="419542"/>
            <a:chOff x="251044" y="3883151"/>
            <a:chExt cx="4148222" cy="419542"/>
          </a:xfrm>
        </p:grpSpPr>
        <p:sp>
          <p:nvSpPr>
            <p:cNvPr id="21" name="TextBox 20">
              <a:extLst>
                <a:ext uri="{FF2B5EF4-FFF2-40B4-BE49-F238E27FC236}">
                  <a16:creationId xmlns:a16="http://schemas.microsoft.com/office/drawing/2014/main" id="{DC8011EE-AF79-44AD-B632-DC9D4D06699F}"/>
                </a:ext>
              </a:extLst>
            </p:cNvPr>
            <p:cNvSpPr txBox="1"/>
            <p:nvPr/>
          </p:nvSpPr>
          <p:spPr>
            <a:xfrm>
              <a:off x="251044" y="3883151"/>
              <a:ext cx="2153154" cy="400110"/>
            </a:xfrm>
            <a:prstGeom prst="rect">
              <a:avLst/>
            </a:prstGeom>
            <a:noFill/>
          </p:spPr>
          <p:txBody>
            <a:bodyPr wrap="none" rtlCol="0">
              <a:spAutoFit/>
            </a:bodyPr>
            <a:lstStyle/>
            <a:p>
              <a:r>
                <a:rPr lang="en-US" sz="2000" b="1" dirty="0">
                  <a:solidFill>
                    <a:srgbClr val="231F20"/>
                  </a:solidFill>
                  <a:latin typeface="Arial" panose="020B0604020202020204" pitchFamily="34" charset="0"/>
                  <a:cs typeface="Arial" panose="020B0604020202020204" pitchFamily="34" charset="0"/>
                </a:rPr>
                <a:t>INTRODUCTION</a:t>
              </a:r>
              <a:endParaRPr lang="ru-RU" sz="2000" b="1" dirty="0">
                <a:solidFill>
                  <a:srgbClr val="231F20"/>
                </a:solidFill>
                <a:latin typeface="Arial" panose="020B0604020202020204" pitchFamily="34" charset="0"/>
                <a:cs typeface="Arial" panose="020B0604020202020204" pitchFamily="34" charset="0"/>
              </a:endParaRPr>
            </a:p>
          </p:txBody>
        </p:sp>
        <p:sp>
          <p:nvSpPr>
            <p:cNvPr id="289" name="Прямоугольник 288">
              <a:extLst>
                <a:ext uri="{FF2B5EF4-FFF2-40B4-BE49-F238E27FC236}">
                  <a16:creationId xmlns:a16="http://schemas.microsoft.com/office/drawing/2014/main" id="{07A60236-F115-42D6-9B11-5926C248AF64}"/>
                </a:ext>
              </a:extLst>
            </p:cNvPr>
            <p:cNvSpPr/>
            <p:nvPr/>
          </p:nvSpPr>
          <p:spPr>
            <a:xfrm>
              <a:off x="331266" y="4256974"/>
              <a:ext cx="4068000" cy="45719"/>
            </a:xfrm>
            <a:prstGeom prst="rect">
              <a:avLst/>
            </a:prstGeom>
            <a:gradFill>
              <a:gsLst>
                <a:gs pos="100000">
                  <a:srgbClr val="F7CE5C"/>
                </a:gs>
                <a:gs pos="0">
                  <a:srgbClr val="B9443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sp>
        <p:nvSpPr>
          <p:cNvPr id="333" name="TextBox 332">
            <a:extLst>
              <a:ext uri="{FF2B5EF4-FFF2-40B4-BE49-F238E27FC236}">
                <a16:creationId xmlns:a16="http://schemas.microsoft.com/office/drawing/2014/main" id="{E64448BF-CF6D-4CF4-92E8-94290B29EFC7}"/>
              </a:ext>
            </a:extLst>
          </p:cNvPr>
          <p:cNvSpPr txBox="1"/>
          <p:nvPr/>
        </p:nvSpPr>
        <p:spPr>
          <a:xfrm>
            <a:off x="7009991" y="7118276"/>
            <a:ext cx="7709318" cy="237827"/>
          </a:xfrm>
          <a:prstGeom prst="rect">
            <a:avLst/>
          </a:prstGeom>
          <a:gradFill>
            <a:gsLst>
              <a:gs pos="100000">
                <a:srgbClr val="7DAA93"/>
              </a:gs>
              <a:gs pos="0">
                <a:srgbClr val="5C80BC"/>
              </a:gs>
            </a:gsLst>
            <a:lin ang="0" scaled="0"/>
          </a:gradFill>
        </p:spPr>
        <p:txBody>
          <a:bodyPr wrap="square">
            <a:spAutoFit/>
          </a:bodyPr>
          <a:lstStyle/>
          <a:p>
            <a:pPr algn="ctr"/>
            <a:r>
              <a:rPr lang="en-US" sz="1100" b="1" dirty="0">
                <a:solidFill>
                  <a:schemeClr val="bg1"/>
                </a:solidFill>
                <a:latin typeface="Arial" panose="020B0604020202020204" pitchFamily="34" charset="0"/>
                <a:cs typeface="Arial" panose="020B0604020202020204" pitchFamily="34" charset="0"/>
              </a:rPr>
              <a:t>Figure</a:t>
            </a:r>
            <a:r>
              <a:rPr lang="ru-RU" sz="1100" b="1" dirty="0">
                <a:solidFill>
                  <a:schemeClr val="bg1"/>
                </a:solidFill>
                <a:latin typeface="Arial" panose="020B0604020202020204" pitchFamily="34" charset="0"/>
                <a:cs typeface="Arial" panose="020B0604020202020204" pitchFamily="34" charset="0"/>
              </a:rPr>
              <a:t> 1.</a:t>
            </a:r>
            <a:r>
              <a:rPr lang="en-US" sz="1100" b="0" i="0" dirty="0">
                <a:solidFill>
                  <a:schemeClr val="bg1"/>
                </a:solidFill>
                <a:effectLst/>
                <a:latin typeface="Arial" panose="020B0604020202020204" pitchFamily="34" charset="0"/>
                <a:cs typeface="Arial" panose="020B0604020202020204" pitchFamily="34" charset="0"/>
              </a:rPr>
              <a:t> Scheme of the experimental setup</a:t>
            </a:r>
            <a:r>
              <a:rPr lang="ru-RU" sz="1100" b="1" dirty="0">
                <a:solidFill>
                  <a:schemeClr val="bg1"/>
                </a:solidFill>
                <a:latin typeface="Arial" panose="020B0604020202020204" pitchFamily="34" charset="0"/>
                <a:cs typeface="Arial" panose="020B0604020202020204" pitchFamily="34" charset="0"/>
              </a:rPr>
              <a:t> </a:t>
            </a:r>
            <a:endParaRPr lang="ru-RU" sz="3200" dirty="0">
              <a:solidFill>
                <a:schemeClr val="bg1"/>
              </a:solidFill>
              <a:latin typeface="Arial" panose="020B0604020202020204" pitchFamily="34" charset="0"/>
              <a:cs typeface="Arial" panose="020B0604020202020204" pitchFamily="34" charset="0"/>
            </a:endParaRPr>
          </a:p>
        </p:txBody>
      </p:sp>
      <p:grpSp>
        <p:nvGrpSpPr>
          <p:cNvPr id="62" name="Группа 61">
            <a:extLst>
              <a:ext uri="{FF2B5EF4-FFF2-40B4-BE49-F238E27FC236}">
                <a16:creationId xmlns:a16="http://schemas.microsoft.com/office/drawing/2014/main" id="{02DB3F8F-A547-ED28-0207-67B0D929A772}"/>
              </a:ext>
            </a:extLst>
          </p:cNvPr>
          <p:cNvGrpSpPr/>
          <p:nvPr/>
        </p:nvGrpSpPr>
        <p:grpSpPr>
          <a:xfrm>
            <a:off x="10506477" y="408442"/>
            <a:ext cx="4147799" cy="1820877"/>
            <a:chOff x="9899536" y="329535"/>
            <a:chExt cx="4147799" cy="1820877"/>
          </a:xfrm>
        </p:grpSpPr>
        <p:grpSp>
          <p:nvGrpSpPr>
            <p:cNvPr id="153" name="Группа 152">
              <a:extLst>
                <a:ext uri="{FF2B5EF4-FFF2-40B4-BE49-F238E27FC236}">
                  <a16:creationId xmlns:a16="http://schemas.microsoft.com/office/drawing/2014/main" id="{CA822489-50C3-45E3-BDDC-B7EF512092C8}"/>
                </a:ext>
              </a:extLst>
            </p:cNvPr>
            <p:cNvGrpSpPr/>
            <p:nvPr/>
          </p:nvGrpSpPr>
          <p:grpSpPr>
            <a:xfrm>
              <a:off x="9899536" y="329535"/>
              <a:ext cx="4147799" cy="784795"/>
              <a:chOff x="6844937" y="418417"/>
              <a:chExt cx="4786355" cy="1220678"/>
            </a:xfrm>
          </p:grpSpPr>
          <p:sp>
            <p:nvSpPr>
              <p:cNvPr id="155" name="TextBox 154">
                <a:extLst>
                  <a:ext uri="{FF2B5EF4-FFF2-40B4-BE49-F238E27FC236}">
                    <a16:creationId xmlns:a16="http://schemas.microsoft.com/office/drawing/2014/main" id="{0A81D3E5-F8C3-49E0-BAA3-CD4CFC5189CE}"/>
                  </a:ext>
                </a:extLst>
              </p:cNvPr>
              <p:cNvSpPr txBox="1"/>
              <p:nvPr/>
            </p:nvSpPr>
            <p:spPr>
              <a:xfrm>
                <a:off x="7853500" y="633785"/>
                <a:ext cx="3777792" cy="1005310"/>
              </a:xfrm>
              <a:prstGeom prst="rect">
                <a:avLst/>
              </a:prstGeom>
              <a:noFill/>
            </p:spPr>
            <p:txBody>
              <a:bodyPr wrap="square" rtlCol="0">
                <a:spAutoFit/>
              </a:bodyPr>
              <a:lstStyle/>
              <a:p>
                <a:r>
                  <a:rPr lang="ru-RU" b="1" i="0" dirty="0">
                    <a:solidFill>
                      <a:srgbClr val="00042F"/>
                    </a:solidFill>
                    <a:effectLst/>
                    <a:latin typeface="Roboto"/>
                  </a:rPr>
                  <a:t>Институт ядерной физики</a:t>
                </a:r>
                <a:br>
                  <a:rPr lang="ru-RU" dirty="0"/>
                </a:br>
                <a:r>
                  <a:rPr lang="ru-RU" b="1" i="0" dirty="0">
                    <a:solidFill>
                      <a:srgbClr val="00042F"/>
                    </a:solidFill>
                    <a:effectLst/>
                    <a:latin typeface="Roboto"/>
                  </a:rPr>
                  <a:t>имени Г. И. Будкера СО РАН</a:t>
                </a:r>
                <a:endParaRPr lang="ru-RU" dirty="0"/>
              </a:p>
            </p:txBody>
          </p:sp>
          <p:pic>
            <p:nvPicPr>
              <p:cNvPr id="160" name="Рисунок 159">
                <a:extLst>
                  <a:ext uri="{FF2B5EF4-FFF2-40B4-BE49-F238E27FC236}">
                    <a16:creationId xmlns:a16="http://schemas.microsoft.com/office/drawing/2014/main" id="{2503E99D-0CFA-4695-B3B5-CA42F12B74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4937" y="418417"/>
                <a:ext cx="866161" cy="1037345"/>
              </a:xfrm>
              <a:prstGeom prst="rect">
                <a:avLst/>
              </a:prstGeom>
            </p:spPr>
          </p:pic>
        </p:grpSp>
        <p:pic>
          <p:nvPicPr>
            <p:cNvPr id="7" name="Рисунок 6">
              <a:extLst>
                <a:ext uri="{FF2B5EF4-FFF2-40B4-BE49-F238E27FC236}">
                  <a16:creationId xmlns:a16="http://schemas.microsoft.com/office/drawing/2014/main" id="{E3A83D44-BF2D-4C2D-90CA-8B2A4C91EF3B}"/>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006216" y="1282202"/>
              <a:ext cx="2623043" cy="831696"/>
            </a:xfrm>
            <a:prstGeom prst="rect">
              <a:avLst/>
            </a:prstGeom>
          </p:spPr>
        </p:pic>
        <p:pic>
          <p:nvPicPr>
            <p:cNvPr id="2" name="Рисунок 1">
              <a:extLst>
                <a:ext uri="{FF2B5EF4-FFF2-40B4-BE49-F238E27FC236}">
                  <a16:creationId xmlns:a16="http://schemas.microsoft.com/office/drawing/2014/main" id="{1194FF4C-0148-CDC0-FF71-3CE08B8BD354}"/>
                </a:ext>
              </a:extLst>
            </p:cNvPr>
            <p:cNvPicPr>
              <a:picLocks noChangeAspect="1"/>
            </p:cNvPicPr>
            <p:nvPr/>
          </p:nvPicPr>
          <p:blipFill>
            <a:blip r:embed="rId7"/>
            <a:stretch>
              <a:fillRect/>
            </a:stretch>
          </p:blipFill>
          <p:spPr>
            <a:xfrm>
              <a:off x="13126182" y="1315891"/>
              <a:ext cx="844952" cy="834521"/>
            </a:xfrm>
            <a:prstGeom prst="rect">
              <a:avLst/>
            </a:prstGeom>
          </p:spPr>
        </p:pic>
      </p:grpSp>
      <p:sp>
        <p:nvSpPr>
          <p:cNvPr id="19" name="TextBox 18">
            <a:extLst>
              <a:ext uri="{FF2B5EF4-FFF2-40B4-BE49-F238E27FC236}">
                <a16:creationId xmlns:a16="http://schemas.microsoft.com/office/drawing/2014/main" id="{9699144B-477A-EBD8-1809-047F5D72ABBC}"/>
              </a:ext>
            </a:extLst>
          </p:cNvPr>
          <p:cNvSpPr txBox="1"/>
          <p:nvPr/>
        </p:nvSpPr>
        <p:spPr>
          <a:xfrm>
            <a:off x="6930424" y="17725417"/>
            <a:ext cx="7342740" cy="1600438"/>
          </a:xfrm>
          <a:prstGeom prst="rect">
            <a:avLst/>
          </a:prstGeom>
          <a:noFill/>
        </p:spPr>
        <p:txBody>
          <a:bodyPr wrap="square">
            <a:spAutoFit/>
          </a:bodyPr>
          <a:lstStyle/>
          <a:p>
            <a:pPr indent="269875" algn="just"/>
            <a:r>
              <a:rPr lang="ru-RU" sz="1400" dirty="0">
                <a:effectLst/>
                <a:latin typeface="Arial" panose="020B0604020202020204" pitchFamily="34" charset="0"/>
                <a:ea typeface="Calibri" panose="020F0502020204030204" pitchFamily="34" charset="0"/>
                <a:cs typeface="Arial" panose="020B0604020202020204" pitchFamily="34" charset="0"/>
              </a:rPr>
              <a:t>It</a:t>
            </a:r>
            <a:r>
              <a:rPr lang="en-US"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a:effectLst/>
                <a:latin typeface="Arial" panose="020B0604020202020204" pitchFamily="34" charset="0"/>
                <a:ea typeface="Calibri" panose="020F0502020204030204" pitchFamily="34" charset="0"/>
                <a:cs typeface="Arial" panose="020B0604020202020204" pitchFamily="34" charset="0"/>
              </a:rPr>
              <a:t>ha</a:t>
            </a:r>
            <a:r>
              <a:rPr lang="en-US" sz="1400" dirty="0">
                <a:effectLst/>
                <a:latin typeface="Arial" panose="020B0604020202020204" pitchFamily="34" charset="0"/>
                <a:ea typeface="Calibri" panose="020F0502020204030204" pitchFamily="34" charset="0"/>
                <a:cs typeface="Arial" panose="020B0604020202020204" pitchFamily="34" charset="0"/>
              </a:rPr>
              <a:t>s </a:t>
            </a:r>
            <a:r>
              <a:rPr lang="ru-RU" sz="1400" dirty="0">
                <a:effectLst/>
                <a:latin typeface="Arial" panose="020B0604020202020204" pitchFamily="34" charset="0"/>
                <a:ea typeface="Calibri" panose="020F0502020204030204" pitchFamily="34" charset="0"/>
                <a:cs typeface="Arial" panose="020B0604020202020204" pitchFamily="34" charset="0"/>
              </a:rPr>
              <a:t>been shown that despite an </a:t>
            </a:r>
            <a:r>
              <a:rPr lang="ru-RU" sz="1400" dirty="0" err="1">
                <a:effectLst/>
                <a:latin typeface="Arial" panose="020B0604020202020204" pitchFamily="34" charset="0"/>
                <a:ea typeface="Calibri" panose="020F0502020204030204" pitchFamily="34" charset="0"/>
                <a:cs typeface="Arial" panose="020B0604020202020204" pitchFamily="34" charset="0"/>
              </a:rPr>
              <a:t>external</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sign</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of</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the</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beam</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impact</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the</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recorded</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characteristics</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remained</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practically</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unchanged</a:t>
            </a:r>
            <a:r>
              <a:rPr lang="ru-RU" sz="1400" dirty="0">
                <a:effectLst/>
                <a:latin typeface="Arial" panose="020B0604020202020204" pitchFamily="34" charset="0"/>
                <a:ea typeface="Calibri" panose="020F0502020204030204" pitchFamily="34" charset="0"/>
                <a:cs typeface="Arial" panose="020B0604020202020204" pitchFamily="34" charset="0"/>
              </a:rPr>
              <a:t>. The effective </a:t>
            </a:r>
            <a:r>
              <a:rPr lang="ru-RU" sz="1400" dirty="0" err="1">
                <a:effectLst/>
                <a:latin typeface="Arial" panose="020B0604020202020204" pitchFamily="34" charset="0"/>
                <a:ea typeface="Calibri" panose="020F0502020204030204" pitchFamily="34" charset="0"/>
                <a:cs typeface="Arial" panose="020B0604020202020204" pitchFamily="34" charset="0"/>
              </a:rPr>
              <a:t>uniform</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area</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of</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the</a:t>
            </a:r>
            <a:r>
              <a:rPr lang="ru-RU" sz="1400" dirty="0">
                <a:effectLst/>
                <a:latin typeface="Arial" panose="020B0604020202020204" pitchFamily="34" charset="0"/>
                <a:ea typeface="Calibri" panose="020F0502020204030204" pitchFamily="34" charset="0"/>
                <a:cs typeface="Arial" panose="020B0604020202020204" pitchFamily="34" charset="0"/>
              </a:rPr>
              <a:t> PIN-</a:t>
            </a:r>
            <a:r>
              <a:rPr lang="ru-RU" sz="1400" dirty="0" err="1">
                <a:effectLst/>
                <a:latin typeface="Arial" panose="020B0604020202020204" pitchFamily="34" charset="0"/>
                <a:ea typeface="Calibri" panose="020F0502020204030204" pitchFamily="34" charset="0"/>
                <a:cs typeface="Arial" panose="020B0604020202020204" pitchFamily="34" charset="0"/>
              </a:rPr>
              <a:t>photodiode</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en-US" sz="1400" dirty="0">
                <a:effectLst/>
                <a:latin typeface="Arial" panose="020B0604020202020204" pitchFamily="34" charset="0"/>
                <a:ea typeface="Calibri" panose="020F0502020204030204" pitchFamily="34" charset="0"/>
                <a:cs typeface="Arial" panose="020B0604020202020204" pitchFamily="34" charset="0"/>
              </a:rPr>
              <a:t>is</a:t>
            </a:r>
            <a:r>
              <a:rPr lang="ru-RU" sz="1400" dirty="0">
                <a:effectLst/>
                <a:latin typeface="Arial" panose="020B0604020202020204" pitchFamily="34" charset="0"/>
                <a:ea typeface="Calibri" panose="020F0502020204030204" pitchFamily="34" charset="0"/>
                <a:cs typeface="Arial" panose="020B0604020202020204" pitchFamily="34" charset="0"/>
              </a:rPr>
              <a:t> 5,1 ± 0,1</a:t>
            </a:r>
            <a:r>
              <a:rPr lang="en-US" sz="1400" dirty="0">
                <a:effectLst/>
                <a:latin typeface="Arial" panose="020B0604020202020204" pitchFamily="34" charset="0"/>
                <a:ea typeface="Calibri" panose="020F0502020204030204" pitchFamily="34" charset="0"/>
                <a:cs typeface="Arial" panose="020B0604020202020204" pitchFamily="34" charset="0"/>
              </a:rPr>
              <a:t> x 3,9</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en-US" sz="1400" dirty="0">
                <a:effectLst/>
                <a:latin typeface="Arial" panose="020B0604020202020204" pitchFamily="34" charset="0"/>
                <a:ea typeface="Calibri" panose="020F0502020204030204" pitchFamily="34" charset="0"/>
                <a:cs typeface="Arial" panose="020B0604020202020204" pitchFamily="34" charset="0"/>
              </a:rPr>
              <a:t> 0,1</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mm</a:t>
            </a:r>
            <a:r>
              <a:rPr lang="ru-RU" sz="1400" dirty="0">
                <a:effectLst/>
                <a:latin typeface="Arial" panose="020B0604020202020204" pitchFamily="34" charset="0"/>
                <a:ea typeface="Calibri" panose="020F0502020204030204" pitchFamily="34" charset="0"/>
                <a:cs typeface="Arial" panose="020B0604020202020204" pitchFamily="34" charset="0"/>
              </a:rPr>
              <a:t>. The </a:t>
            </a:r>
            <a:r>
              <a:rPr lang="ru-RU" sz="1400" dirty="0" err="1">
                <a:effectLst/>
                <a:latin typeface="Arial" panose="020B0604020202020204" pitchFamily="34" charset="0"/>
                <a:ea typeface="Calibri" panose="020F0502020204030204" pitchFamily="34" charset="0"/>
                <a:cs typeface="Arial" panose="020B0604020202020204" pitchFamily="34" charset="0"/>
              </a:rPr>
              <a:t>inhomogeneity</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of</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the</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output</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signal</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is</a:t>
            </a:r>
            <a:r>
              <a:rPr lang="ru-RU" sz="1400" dirty="0">
                <a:effectLst/>
                <a:latin typeface="Arial" panose="020B0604020202020204" pitchFamily="34" charset="0"/>
                <a:ea typeface="Calibri" panose="020F0502020204030204" pitchFamily="34" charset="0"/>
                <a:cs typeface="Arial" panose="020B0604020202020204" pitchFamily="34" charset="0"/>
              </a:rPr>
              <a:t> 0,54%. A </a:t>
            </a:r>
            <a:r>
              <a:rPr lang="ru-RU" sz="1400" dirty="0" err="1">
                <a:effectLst/>
                <a:latin typeface="Arial" panose="020B0604020202020204" pitchFamily="34" charset="0"/>
                <a:ea typeface="Calibri" panose="020F0502020204030204" pitchFamily="34" charset="0"/>
                <a:cs typeface="Arial" panose="020B0604020202020204" pitchFamily="34" charset="0"/>
              </a:rPr>
              <a:t>defect</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has</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found</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en-US" sz="1400" dirty="0">
                <a:effectLst/>
                <a:latin typeface="Arial" panose="020B0604020202020204" pitchFamily="34" charset="0"/>
                <a:ea typeface="Calibri" panose="020F0502020204030204" pitchFamily="34" charset="0"/>
                <a:cs typeface="Arial" panose="020B0604020202020204" pitchFamily="34" charset="0"/>
              </a:rPr>
              <a:t>at an energy 16.2 keV</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in</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its</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region</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the</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inhomogeneity</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of</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the</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output</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signal</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of</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the</a:t>
            </a:r>
            <a:r>
              <a:rPr lang="ru-RU" sz="1400" dirty="0">
                <a:effectLst/>
                <a:latin typeface="Arial" panose="020B0604020202020204" pitchFamily="34" charset="0"/>
                <a:ea typeface="Calibri" panose="020F0502020204030204" pitchFamily="34" charset="0"/>
                <a:cs typeface="Arial" panose="020B0604020202020204" pitchFamily="34" charset="0"/>
              </a:rPr>
              <a:t> PIN-</a:t>
            </a:r>
            <a:r>
              <a:rPr lang="ru-RU" sz="1400" dirty="0" err="1">
                <a:effectLst/>
                <a:latin typeface="Arial" panose="020B0604020202020204" pitchFamily="34" charset="0"/>
                <a:ea typeface="Calibri" panose="020F0502020204030204" pitchFamily="34" charset="0"/>
                <a:cs typeface="Arial" panose="020B0604020202020204" pitchFamily="34" charset="0"/>
              </a:rPr>
              <a:t>diode</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is</a:t>
            </a:r>
            <a:r>
              <a:rPr lang="ru-RU" sz="1400" dirty="0">
                <a:effectLst/>
                <a:latin typeface="Arial" panose="020B0604020202020204" pitchFamily="34" charset="0"/>
                <a:ea typeface="Calibri" panose="020F0502020204030204" pitchFamily="34" charset="0"/>
                <a:cs typeface="Arial" panose="020B0604020202020204" pitchFamily="34" charset="0"/>
              </a:rPr>
              <a:t> 3,42%. The </a:t>
            </a:r>
            <a:r>
              <a:rPr lang="ru-RU" sz="1400" dirty="0" err="1">
                <a:effectLst/>
                <a:latin typeface="Arial" panose="020B0604020202020204" pitchFamily="34" charset="0"/>
                <a:ea typeface="Calibri" panose="020F0502020204030204" pitchFamily="34" charset="0"/>
                <a:cs typeface="Arial" panose="020B0604020202020204" pitchFamily="34" charset="0"/>
              </a:rPr>
              <a:t>results</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of</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the</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study</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have</a:t>
            </a:r>
            <a:r>
              <a:rPr lang="ru-RU" sz="1400" dirty="0">
                <a:effectLst/>
                <a:latin typeface="Arial" panose="020B0604020202020204" pitchFamily="34" charset="0"/>
                <a:ea typeface="Calibri" panose="020F0502020204030204" pitchFamily="34" charset="0"/>
                <a:cs typeface="Arial" panose="020B0604020202020204" pitchFamily="34" charset="0"/>
              </a:rPr>
              <a:t> shown </a:t>
            </a:r>
            <a:r>
              <a:rPr lang="ru-RU" sz="1400" dirty="0" err="1">
                <a:effectLst/>
                <a:latin typeface="Arial" panose="020B0604020202020204" pitchFamily="34" charset="0"/>
                <a:ea typeface="Calibri" panose="020F0502020204030204" pitchFamily="34" charset="0"/>
                <a:cs typeface="Arial" panose="020B0604020202020204" pitchFamily="34" charset="0"/>
              </a:rPr>
              <a:t>the</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suitability</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of</a:t>
            </a:r>
            <a:r>
              <a:rPr lang="ru-RU" sz="1400" dirty="0">
                <a:effectLst/>
                <a:latin typeface="Arial" panose="020B0604020202020204" pitchFamily="34" charset="0"/>
                <a:ea typeface="Calibri" panose="020F0502020204030204" pitchFamily="34" charset="0"/>
                <a:cs typeface="Arial" panose="020B0604020202020204" pitchFamily="34" charset="0"/>
              </a:rPr>
              <a:t> PIN-</a:t>
            </a:r>
            <a:r>
              <a:rPr lang="ru-RU" sz="1400" dirty="0" err="1">
                <a:effectLst/>
                <a:latin typeface="Arial" panose="020B0604020202020204" pitchFamily="34" charset="0"/>
                <a:ea typeface="Calibri" panose="020F0502020204030204" pitchFamily="34" charset="0"/>
                <a:cs typeface="Arial" panose="020B0604020202020204" pitchFamily="34" charset="0"/>
              </a:rPr>
              <a:t>photodiodes</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developed</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by</a:t>
            </a:r>
            <a:r>
              <a:rPr lang="ru-RU" sz="1400" dirty="0">
                <a:effectLst/>
                <a:latin typeface="Arial" panose="020B0604020202020204" pitchFamily="34" charset="0"/>
                <a:ea typeface="Calibri" panose="020F0502020204030204" pitchFamily="34" charset="0"/>
                <a:cs typeface="Arial" panose="020B0604020202020204" pitchFamily="34" charset="0"/>
              </a:rPr>
              <a:t> ISP SB RAS </a:t>
            </a:r>
            <a:r>
              <a:rPr lang="ru-RU" sz="1400" dirty="0" err="1">
                <a:effectLst/>
                <a:latin typeface="Arial" panose="020B0604020202020204" pitchFamily="34" charset="0"/>
                <a:ea typeface="Calibri" panose="020F0502020204030204" pitchFamily="34" charset="0"/>
                <a:cs typeface="Arial" panose="020B0604020202020204" pitchFamily="34" charset="0"/>
              </a:rPr>
              <a:t>in</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diagnostic</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systems</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of</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monochromatic</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beams</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of</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synchrotron</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radiation</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and</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at</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least</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for</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short-term</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use</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ru-RU" sz="1400" dirty="0" err="1">
                <a:effectLst/>
                <a:latin typeface="Arial" panose="020B0604020202020204" pitchFamily="34" charset="0"/>
                <a:ea typeface="Calibri" panose="020F0502020204030204" pitchFamily="34" charset="0"/>
                <a:cs typeface="Arial" panose="020B0604020202020204" pitchFamily="34" charset="0"/>
              </a:rPr>
              <a:t>in</a:t>
            </a:r>
            <a:r>
              <a:rPr lang="ru-RU" sz="1400" dirty="0">
                <a:effectLst/>
                <a:latin typeface="Arial" panose="020B0604020202020204" pitchFamily="34" charset="0"/>
                <a:ea typeface="Calibri" panose="020F0502020204030204" pitchFamily="34" charset="0"/>
                <a:cs typeface="Arial" panose="020B0604020202020204" pitchFamily="34" charset="0"/>
              </a:rPr>
              <a:t> </a:t>
            </a:r>
            <a:r>
              <a:rPr lang="en-US" sz="1400" dirty="0">
                <a:effectLst/>
                <a:latin typeface="Arial" panose="020B0604020202020204" pitchFamily="34" charset="0"/>
                <a:ea typeface="Calibri" panose="020F0502020204030204" pitchFamily="34" charset="0"/>
                <a:cs typeface="Arial" panose="020B0604020202020204" pitchFamily="34" charset="0"/>
              </a:rPr>
              <a:t>«</a:t>
            </a:r>
            <a:r>
              <a:rPr lang="ru-RU" sz="1400" dirty="0" err="1">
                <a:effectLst/>
                <a:latin typeface="Arial" panose="020B0604020202020204" pitchFamily="34" charset="0"/>
                <a:ea typeface="Calibri" panose="020F0502020204030204" pitchFamily="34" charset="0"/>
                <a:cs typeface="Arial" panose="020B0604020202020204" pitchFamily="34" charset="0"/>
              </a:rPr>
              <a:t>white</a:t>
            </a:r>
            <a:r>
              <a:rPr lang="en-US" sz="1400" dirty="0">
                <a:effectLst/>
                <a:latin typeface="Arial" panose="020B0604020202020204" pitchFamily="34" charset="0"/>
                <a:ea typeface="Calibri" panose="020F0502020204030204" pitchFamily="34" charset="0"/>
                <a:cs typeface="Arial" panose="020B0604020202020204" pitchFamily="34" charset="0"/>
              </a:rPr>
              <a:t>»</a:t>
            </a:r>
            <a:r>
              <a:rPr lang="ru-RU" sz="1400" dirty="0">
                <a:effectLst/>
                <a:latin typeface="Arial" panose="020B0604020202020204" pitchFamily="34" charset="0"/>
                <a:ea typeface="Calibri" panose="020F0502020204030204" pitchFamily="34" charset="0"/>
                <a:cs typeface="Arial" panose="020B0604020202020204" pitchFamily="34" charset="0"/>
              </a:rPr>
              <a:t> SR </a:t>
            </a:r>
            <a:r>
              <a:rPr lang="ru-RU" sz="1400" dirty="0" err="1">
                <a:effectLst/>
                <a:latin typeface="Arial" panose="020B0604020202020204" pitchFamily="34" charset="0"/>
                <a:ea typeface="Calibri" panose="020F0502020204030204" pitchFamily="34" charset="0"/>
                <a:cs typeface="Arial" panose="020B0604020202020204" pitchFamily="34" charset="0"/>
              </a:rPr>
              <a:t>beams</a:t>
            </a:r>
            <a:r>
              <a:rPr lang="ru-RU" sz="1400" dirty="0">
                <a:effectLst/>
                <a:latin typeface="Arial" panose="020B0604020202020204" pitchFamily="34" charset="0"/>
                <a:ea typeface="Calibri" panose="020F0502020204030204" pitchFamily="34" charset="0"/>
                <a:cs typeface="Arial" panose="020B0604020202020204" pitchFamily="34" charset="0"/>
              </a:rPr>
              <a:t>.</a:t>
            </a:r>
          </a:p>
        </p:txBody>
      </p:sp>
      <p:pic>
        <p:nvPicPr>
          <p:cNvPr id="43" name="Рисунок 42">
            <a:extLst>
              <a:ext uri="{FF2B5EF4-FFF2-40B4-BE49-F238E27FC236}">
                <a16:creationId xmlns:a16="http://schemas.microsoft.com/office/drawing/2014/main" id="{B7BCFA11-C037-73BD-B1F5-E972928E1CB4}"/>
              </a:ext>
            </a:extLst>
          </p:cNvPr>
          <p:cNvPicPr>
            <a:picLocks noChangeAspect="1"/>
          </p:cNvPicPr>
          <p:nvPr/>
        </p:nvPicPr>
        <p:blipFill>
          <a:blip r:embed="rId8">
            <a:biLevel thresh="25000"/>
            <a:extLst>
              <a:ext uri="{BEBA8EAE-BF5A-486C-A8C5-ECC9F3942E4B}">
                <a14:imgProps xmlns:a14="http://schemas.microsoft.com/office/drawing/2010/main">
                  <a14:imgLayer r:embed="rId9">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227973" y="20529853"/>
            <a:ext cx="750605" cy="666927"/>
          </a:xfrm>
          <a:prstGeom prst="rect">
            <a:avLst/>
          </a:prstGeom>
        </p:spPr>
      </p:pic>
      <p:sp>
        <p:nvSpPr>
          <p:cNvPr id="51" name="TextBox 50">
            <a:extLst>
              <a:ext uri="{FF2B5EF4-FFF2-40B4-BE49-F238E27FC236}">
                <a16:creationId xmlns:a16="http://schemas.microsoft.com/office/drawing/2014/main" id="{0464160D-F426-C9FC-47DA-92017346B57D}"/>
              </a:ext>
            </a:extLst>
          </p:cNvPr>
          <p:cNvSpPr txBox="1"/>
          <p:nvPr/>
        </p:nvSpPr>
        <p:spPr>
          <a:xfrm>
            <a:off x="323207" y="3968706"/>
            <a:ext cx="6330804" cy="1169551"/>
          </a:xfrm>
          <a:prstGeom prst="rect">
            <a:avLst/>
          </a:prstGeom>
          <a:noFill/>
        </p:spPr>
        <p:txBody>
          <a:bodyPr wrap="square">
            <a:spAutoFit/>
          </a:bodyPr>
          <a:lstStyle/>
          <a:p>
            <a:r>
              <a:rPr lang="en-US" sz="1400" b="0" i="0" dirty="0">
                <a:solidFill>
                  <a:srgbClr val="000000"/>
                </a:solidFill>
                <a:effectLst/>
                <a:latin typeface="Arial" panose="020B0604020202020204" pitchFamily="34" charset="0"/>
                <a:cs typeface="Arial" panose="020B0604020202020204" pitchFamily="34" charset="0"/>
              </a:rPr>
              <a:t>In this work, we examined a PIN</a:t>
            </a:r>
            <a:r>
              <a:rPr lang="ru-RU" sz="1400" b="0" i="0" dirty="0">
                <a:solidFill>
                  <a:srgbClr val="000000"/>
                </a:solidFill>
                <a:effectLst/>
                <a:latin typeface="Arial" panose="020B0604020202020204" pitchFamily="34" charset="0"/>
                <a:cs typeface="Arial" panose="020B0604020202020204" pitchFamily="34" charset="0"/>
              </a:rPr>
              <a:t>-</a:t>
            </a:r>
            <a:r>
              <a:rPr lang="en-US" sz="1400" b="0" i="0" dirty="0">
                <a:solidFill>
                  <a:srgbClr val="000000"/>
                </a:solidFill>
                <a:effectLst/>
                <a:latin typeface="Arial" panose="020B0604020202020204" pitchFamily="34" charset="0"/>
                <a:cs typeface="Arial" panose="020B0604020202020204" pitchFamily="34" charset="0"/>
              </a:rPr>
              <a:t>photodiode developed at the Institute of Physics SB RAS. The subject of the study was the study of the homogeneity of the PIN diode and its radiation resistance. The study was carried out at a specialized Technological Station VEPP-4 at monochromatic radiation energies of 9 keV and 16.2 keV.</a:t>
            </a:r>
            <a:endParaRPr lang="ru-RU" sz="1400" dirty="0">
              <a:latin typeface="Arial" panose="020B0604020202020204" pitchFamily="34" charset="0"/>
              <a:cs typeface="Arial" panose="020B0604020202020204" pitchFamily="34" charset="0"/>
            </a:endParaRPr>
          </a:p>
        </p:txBody>
      </p:sp>
      <p:pic>
        <p:nvPicPr>
          <p:cNvPr id="71" name="Рисунок 70">
            <a:extLst>
              <a:ext uri="{FF2B5EF4-FFF2-40B4-BE49-F238E27FC236}">
                <a16:creationId xmlns:a16="http://schemas.microsoft.com/office/drawing/2014/main" id="{A0B02C40-D979-729B-DB5C-929E4073BCA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31605" y="20253117"/>
            <a:ext cx="1063864" cy="1220398"/>
          </a:xfrm>
          <a:prstGeom prst="rect">
            <a:avLst/>
          </a:prstGeom>
        </p:spPr>
      </p:pic>
      <p:sp>
        <p:nvSpPr>
          <p:cNvPr id="76" name="TextBox 75">
            <a:extLst>
              <a:ext uri="{FF2B5EF4-FFF2-40B4-BE49-F238E27FC236}">
                <a16:creationId xmlns:a16="http://schemas.microsoft.com/office/drawing/2014/main" id="{0AF5B54E-6660-5EBD-DBA7-67B4B2D321EE}"/>
              </a:ext>
            </a:extLst>
          </p:cNvPr>
          <p:cNvSpPr txBox="1"/>
          <p:nvPr/>
        </p:nvSpPr>
        <p:spPr>
          <a:xfrm>
            <a:off x="284249" y="11202846"/>
            <a:ext cx="6165879" cy="430887"/>
          </a:xfrm>
          <a:prstGeom prst="rect">
            <a:avLst/>
          </a:prstGeom>
          <a:gradFill>
            <a:gsLst>
              <a:gs pos="100000">
                <a:srgbClr val="7DAA93"/>
              </a:gs>
              <a:gs pos="0">
                <a:srgbClr val="5C80BC"/>
              </a:gs>
            </a:gsLst>
            <a:lin ang="0" scaled="0"/>
          </a:gradFill>
        </p:spPr>
        <p:txBody>
          <a:bodyPr wrap="square">
            <a:spAutoFit/>
          </a:bodyPr>
          <a:lstStyle/>
          <a:p>
            <a:pPr algn="ctr"/>
            <a:r>
              <a:rPr lang="en-US" sz="1100" b="1" dirty="0">
                <a:solidFill>
                  <a:schemeClr val="bg1"/>
                </a:solidFill>
                <a:latin typeface="Arial" panose="020B0604020202020204" pitchFamily="34" charset="0"/>
                <a:cs typeface="Arial" panose="020B0604020202020204" pitchFamily="34" charset="0"/>
              </a:rPr>
              <a:t>Figure</a:t>
            </a:r>
            <a:r>
              <a:rPr lang="ru-RU" sz="1100" b="1" dirty="0">
                <a:solidFill>
                  <a:schemeClr val="bg1"/>
                </a:solidFill>
                <a:latin typeface="Arial" panose="020B0604020202020204" pitchFamily="34" charset="0"/>
                <a:cs typeface="Arial" panose="020B0604020202020204" pitchFamily="34" charset="0"/>
              </a:rPr>
              <a:t> 3.</a:t>
            </a:r>
            <a:r>
              <a:rPr lang="en-US" sz="1100" b="0" i="0" dirty="0">
                <a:solidFill>
                  <a:schemeClr val="bg1"/>
                </a:solidFill>
                <a:effectLst/>
                <a:latin typeface="Arial" panose="020B0604020202020204" pitchFamily="34" charset="0"/>
                <a:cs typeface="Arial" panose="020B0604020202020204" pitchFamily="34" charset="0"/>
              </a:rPr>
              <a:t> </a:t>
            </a:r>
            <a:r>
              <a:rPr lang="en-US" sz="1100" dirty="0">
                <a:solidFill>
                  <a:schemeClr val="bg1"/>
                </a:solidFill>
                <a:latin typeface="Arial" panose="020B0604020202020204" pitchFamily="34" charset="0"/>
                <a:cs typeface="Arial" panose="020B0604020202020204" pitchFamily="34" charset="0"/>
              </a:rPr>
              <a:t>Horizontal scan of</a:t>
            </a:r>
            <a:r>
              <a:rPr lang="ru-RU" sz="1100" dirty="0">
                <a:solidFill>
                  <a:schemeClr val="bg1"/>
                </a:solidFill>
                <a:latin typeface="Arial" panose="020B0604020202020204" pitchFamily="34" charset="0"/>
                <a:cs typeface="Arial" panose="020B0604020202020204" pitchFamily="34" charset="0"/>
              </a:rPr>
              <a:t> </a:t>
            </a:r>
            <a:r>
              <a:rPr lang="en-US" sz="1100" dirty="0">
                <a:solidFill>
                  <a:schemeClr val="bg1"/>
                </a:solidFill>
                <a:latin typeface="Arial" panose="020B0604020202020204" pitchFamily="34" charset="0"/>
                <a:cs typeface="Arial" panose="020B0604020202020204" pitchFamily="34" charset="0"/>
              </a:rPr>
              <a:t>the PIN-diode</a:t>
            </a:r>
            <a:r>
              <a:rPr lang="ru-RU" sz="1100" dirty="0">
                <a:solidFill>
                  <a:schemeClr val="bg1"/>
                </a:solidFill>
                <a:latin typeface="Arial" panose="020B0604020202020204" pitchFamily="34" charset="0"/>
                <a:cs typeface="Arial" panose="020B0604020202020204" pitchFamily="34" charset="0"/>
              </a:rPr>
              <a:t>.</a:t>
            </a:r>
            <a:r>
              <a:rPr lang="en-US" sz="1100" dirty="0">
                <a:solidFill>
                  <a:schemeClr val="bg1"/>
                </a:solidFill>
                <a:latin typeface="Arial" panose="020B0604020202020204" pitchFamily="34" charset="0"/>
                <a:cs typeface="Arial" panose="020B0604020202020204" pitchFamily="34" charset="0"/>
              </a:rPr>
              <a:t> Points are represented by an average sample of 10 measurements</a:t>
            </a:r>
            <a:r>
              <a:rPr lang="ru-RU" sz="1100" b="1" dirty="0">
                <a:solidFill>
                  <a:schemeClr val="bg1"/>
                </a:solidFill>
                <a:latin typeface="Arial" panose="020B0604020202020204" pitchFamily="34" charset="0"/>
                <a:cs typeface="Arial" panose="020B0604020202020204" pitchFamily="34" charset="0"/>
              </a:rPr>
              <a:t> </a:t>
            </a:r>
            <a:endParaRPr lang="ru-RU" sz="3200" dirty="0">
              <a:solidFill>
                <a:schemeClr val="bg1"/>
              </a:solidFill>
              <a:latin typeface="Arial" panose="020B0604020202020204" pitchFamily="34" charset="0"/>
              <a:cs typeface="Arial" panose="020B0604020202020204" pitchFamily="34" charset="0"/>
            </a:endParaRPr>
          </a:p>
        </p:txBody>
      </p:sp>
      <p:sp>
        <p:nvSpPr>
          <p:cNvPr id="85" name="TextBox 84">
            <a:extLst>
              <a:ext uri="{FF2B5EF4-FFF2-40B4-BE49-F238E27FC236}">
                <a16:creationId xmlns:a16="http://schemas.microsoft.com/office/drawing/2014/main" id="{87EFA386-EB32-B67D-3267-787BA75CC1EA}"/>
              </a:ext>
            </a:extLst>
          </p:cNvPr>
          <p:cNvSpPr txBox="1"/>
          <p:nvPr/>
        </p:nvSpPr>
        <p:spPr>
          <a:xfrm>
            <a:off x="499586" y="16370635"/>
            <a:ext cx="5735204" cy="600164"/>
          </a:xfrm>
          <a:prstGeom prst="rect">
            <a:avLst/>
          </a:prstGeom>
          <a:gradFill>
            <a:gsLst>
              <a:gs pos="100000">
                <a:srgbClr val="7DAA93"/>
              </a:gs>
              <a:gs pos="0">
                <a:srgbClr val="5C80BC"/>
              </a:gs>
            </a:gsLst>
            <a:lin ang="0" scaled="0"/>
          </a:gradFill>
        </p:spPr>
        <p:txBody>
          <a:bodyPr wrap="square">
            <a:spAutoFit/>
          </a:bodyPr>
          <a:lstStyle/>
          <a:p>
            <a:pPr algn="ctr"/>
            <a:r>
              <a:rPr lang="en-US" sz="1100" b="1" dirty="0">
                <a:solidFill>
                  <a:schemeClr val="bg1"/>
                </a:solidFill>
                <a:latin typeface="Arial" panose="020B0604020202020204" pitchFamily="34" charset="0"/>
                <a:cs typeface="Arial" panose="020B0604020202020204" pitchFamily="34" charset="0"/>
              </a:rPr>
              <a:t>Figure</a:t>
            </a:r>
            <a:r>
              <a:rPr lang="ru-RU" sz="1100" b="1" dirty="0">
                <a:solidFill>
                  <a:schemeClr val="bg1"/>
                </a:solidFill>
                <a:latin typeface="Arial" panose="020B0604020202020204" pitchFamily="34" charset="0"/>
                <a:cs typeface="Arial" panose="020B0604020202020204" pitchFamily="34" charset="0"/>
              </a:rPr>
              <a:t> </a:t>
            </a:r>
            <a:r>
              <a:rPr lang="en-US" sz="1100" b="1" dirty="0">
                <a:solidFill>
                  <a:schemeClr val="bg1"/>
                </a:solidFill>
                <a:latin typeface="Arial" panose="020B0604020202020204" pitchFamily="34" charset="0"/>
                <a:cs typeface="Arial" panose="020B0604020202020204" pitchFamily="34" charset="0"/>
              </a:rPr>
              <a:t>4</a:t>
            </a:r>
            <a:r>
              <a:rPr lang="ru-RU" sz="1100" b="1" dirty="0">
                <a:solidFill>
                  <a:schemeClr val="bg1"/>
                </a:solidFill>
                <a:latin typeface="Arial" panose="020B0604020202020204" pitchFamily="34" charset="0"/>
                <a:cs typeface="Arial" panose="020B0604020202020204" pitchFamily="34" charset="0"/>
              </a:rPr>
              <a:t>.</a:t>
            </a:r>
            <a:r>
              <a:rPr lang="ru-RU" sz="1100" dirty="0">
                <a:solidFill>
                  <a:schemeClr val="bg1"/>
                </a:solidFill>
                <a:latin typeface="Arial" panose="020B0604020202020204" pitchFamily="34" charset="0"/>
                <a:cs typeface="Arial" panose="020B0604020202020204" pitchFamily="34" charset="0"/>
              </a:rPr>
              <a:t> </a:t>
            </a:r>
            <a:r>
              <a:rPr lang="en-US" sz="1100" dirty="0">
                <a:solidFill>
                  <a:schemeClr val="bg1"/>
                </a:solidFill>
                <a:latin typeface="Arial" panose="020B0604020202020204" pitchFamily="34" charset="0"/>
                <a:cs typeface="Arial" panose="020B0604020202020204" pitchFamily="34" charset="0"/>
              </a:rPr>
              <a:t>Vertical scan of</a:t>
            </a:r>
            <a:r>
              <a:rPr lang="ru-RU" sz="1100" dirty="0">
                <a:solidFill>
                  <a:schemeClr val="bg1"/>
                </a:solidFill>
                <a:latin typeface="Arial" panose="020B0604020202020204" pitchFamily="34" charset="0"/>
                <a:cs typeface="Arial" panose="020B0604020202020204" pitchFamily="34" charset="0"/>
              </a:rPr>
              <a:t> </a:t>
            </a:r>
            <a:r>
              <a:rPr lang="en-US" sz="1100" dirty="0">
                <a:solidFill>
                  <a:schemeClr val="bg1"/>
                </a:solidFill>
                <a:latin typeface="Arial" panose="020B0604020202020204" pitchFamily="34" charset="0"/>
                <a:cs typeface="Arial" panose="020B0604020202020204" pitchFamily="34" charset="0"/>
              </a:rPr>
              <a:t>the PIN-diode</a:t>
            </a:r>
            <a:r>
              <a:rPr lang="en-US" sz="1100" b="0" i="0" dirty="0">
                <a:solidFill>
                  <a:schemeClr val="bg1"/>
                </a:solidFill>
                <a:effectLst/>
                <a:latin typeface="Arial" panose="020B0604020202020204" pitchFamily="34" charset="0"/>
                <a:cs typeface="Arial" panose="020B0604020202020204" pitchFamily="34" charset="0"/>
              </a:rPr>
              <a:t> at different energies. The second plot shows scans before and after white beam irradiation.</a:t>
            </a:r>
            <a:r>
              <a:rPr lang="en-US" sz="1100" dirty="0">
                <a:solidFill>
                  <a:schemeClr val="bg1"/>
                </a:solidFill>
                <a:latin typeface="Arial" panose="020B0604020202020204" pitchFamily="34" charset="0"/>
                <a:cs typeface="Arial" panose="020B0604020202020204" pitchFamily="34" charset="0"/>
              </a:rPr>
              <a:t> Points are represented by an average sample of 10 measurements</a:t>
            </a:r>
            <a:r>
              <a:rPr lang="ru-RU" sz="1100" b="1" dirty="0">
                <a:solidFill>
                  <a:schemeClr val="bg1"/>
                </a:solidFill>
                <a:latin typeface="Arial" panose="020B0604020202020204" pitchFamily="34" charset="0"/>
                <a:cs typeface="Arial" panose="020B0604020202020204" pitchFamily="34" charset="0"/>
              </a:rPr>
              <a:t> </a:t>
            </a:r>
            <a:endParaRPr lang="ru-RU" sz="3200" dirty="0">
              <a:solidFill>
                <a:schemeClr val="bg1"/>
              </a:solidFill>
              <a:latin typeface="Arial" panose="020B0604020202020204" pitchFamily="34" charset="0"/>
              <a:cs typeface="Arial" panose="020B0604020202020204" pitchFamily="34" charset="0"/>
            </a:endParaRPr>
          </a:p>
        </p:txBody>
      </p:sp>
      <p:graphicFrame>
        <p:nvGraphicFramePr>
          <p:cNvPr id="86" name="Объект 85">
            <a:extLst>
              <a:ext uri="{FF2B5EF4-FFF2-40B4-BE49-F238E27FC236}">
                <a16:creationId xmlns:a16="http://schemas.microsoft.com/office/drawing/2014/main" id="{5C00B943-B637-AF3F-577A-3AB80423D6BC}"/>
              </a:ext>
            </a:extLst>
          </p:cNvPr>
          <p:cNvGraphicFramePr>
            <a:graphicFrameLocks noChangeAspect="1"/>
          </p:cNvGraphicFramePr>
          <p:nvPr>
            <p:extLst>
              <p:ext uri="{D42A27DB-BD31-4B8C-83A1-F6EECF244321}">
                <p14:modId xmlns:p14="http://schemas.microsoft.com/office/powerpoint/2010/main" val="3301474221"/>
              </p:ext>
            </p:extLst>
          </p:nvPr>
        </p:nvGraphicFramePr>
        <p:xfrm>
          <a:off x="12452350" y="7512149"/>
          <a:ext cx="2238375" cy="2795587"/>
        </p:xfrm>
        <a:graphic>
          <a:graphicData uri="http://schemas.openxmlformats.org/presentationml/2006/ole">
            <mc:AlternateContent xmlns:mc="http://schemas.openxmlformats.org/markup-compatibility/2006">
              <mc:Choice xmlns:v="urn:schemas-microsoft-com:vml" Requires="v">
                <p:oleObj r:id="rId11" imgW="5294880" imgH="6615720" progId="">
                  <p:embed/>
                </p:oleObj>
              </mc:Choice>
              <mc:Fallback>
                <p:oleObj r:id="rId11" imgW="5294880" imgH="6615720" progId="">
                  <p:embed/>
                  <p:pic>
                    <p:nvPicPr>
                      <p:cNvPr id="0" name=""/>
                      <p:cNvPicPr/>
                      <p:nvPr/>
                    </p:nvPicPr>
                    <p:blipFill>
                      <a:blip r:embed="rId12"/>
                      <a:stretch>
                        <a:fillRect/>
                      </a:stretch>
                    </p:blipFill>
                    <p:spPr>
                      <a:xfrm>
                        <a:off x="12452350" y="7512149"/>
                        <a:ext cx="2238375" cy="2795587"/>
                      </a:xfrm>
                      <a:prstGeom prst="rect">
                        <a:avLst/>
                      </a:prstGeom>
                    </p:spPr>
                  </p:pic>
                </p:oleObj>
              </mc:Fallback>
            </mc:AlternateContent>
          </a:graphicData>
        </a:graphic>
      </p:graphicFrame>
      <p:pic>
        <p:nvPicPr>
          <p:cNvPr id="1030" name="Picture 6">
            <a:extLst>
              <a:ext uri="{FF2B5EF4-FFF2-40B4-BE49-F238E27FC236}">
                <a16:creationId xmlns:a16="http://schemas.microsoft.com/office/drawing/2014/main" id="{1A9D505A-4AFC-D30E-A715-4522260CA773}"/>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l="36394" t="35964" r="5981" b="22382"/>
          <a:stretch/>
        </p:blipFill>
        <p:spPr bwMode="auto">
          <a:xfrm>
            <a:off x="10127636" y="7495589"/>
            <a:ext cx="2153220" cy="116859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EACD7C06-5AB5-F413-05AD-E956961EE60F}"/>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l="47406" t="13871" r="2763" b="37826"/>
          <a:stretch/>
        </p:blipFill>
        <p:spPr bwMode="auto">
          <a:xfrm>
            <a:off x="10127636" y="8732930"/>
            <a:ext cx="2152310" cy="156642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CBDB6807-BDC8-2B72-541F-7B9AABA5488D}"/>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l="8776" t="24714" r="14391" b="38688"/>
          <a:stretch/>
        </p:blipFill>
        <p:spPr bwMode="auto">
          <a:xfrm>
            <a:off x="7028848" y="7509005"/>
            <a:ext cx="3007106" cy="1075451"/>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E833AC34-DF5F-FB26-4565-F392021A9774}"/>
              </a:ext>
            </a:extLst>
          </p:cNvPr>
          <p:cNvPicPr>
            <a:picLocks noChangeAspect="1" noChangeArrowheads="1"/>
          </p:cNvPicPr>
          <p:nvPr/>
        </p:nvPicPr>
        <p:blipFill rotWithShape="1">
          <a:blip r:embed="rId16">
            <a:extLst>
              <a:ext uri="{28A0092B-C50C-407E-A947-70E740481C1C}">
                <a14:useLocalDpi xmlns:a14="http://schemas.microsoft.com/office/drawing/2010/main" val="0"/>
              </a:ext>
            </a:extLst>
          </a:blip>
          <a:srcRect l="17601" t="39993"/>
          <a:stretch/>
        </p:blipFill>
        <p:spPr bwMode="auto">
          <a:xfrm>
            <a:off x="7040139" y="8675878"/>
            <a:ext cx="2995815" cy="1638058"/>
          </a:xfrm>
          <a:prstGeom prst="rect">
            <a:avLst/>
          </a:prstGeom>
          <a:noFill/>
          <a:extLst>
            <a:ext uri="{909E8E84-426E-40DD-AFC4-6F175D3DCCD1}">
              <a14:hiddenFill xmlns:a14="http://schemas.microsoft.com/office/drawing/2010/main">
                <a:solidFill>
                  <a:srgbClr val="FFFFFF"/>
                </a:solidFill>
              </a14:hiddenFill>
            </a:ext>
          </a:extLst>
        </p:spPr>
      </p:pic>
      <p:pic>
        <p:nvPicPr>
          <p:cNvPr id="4" name="Рисунок 3">
            <a:extLst>
              <a:ext uri="{FF2B5EF4-FFF2-40B4-BE49-F238E27FC236}">
                <a16:creationId xmlns:a16="http://schemas.microsoft.com/office/drawing/2014/main" id="{1B1B7172-E541-BD6A-5859-422FFDFB1A47}"/>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4426728" y="20451962"/>
            <a:ext cx="1477602" cy="822709"/>
          </a:xfrm>
          <a:prstGeom prst="rect">
            <a:avLst/>
          </a:prstGeom>
        </p:spPr>
      </p:pic>
      <p:sp>
        <p:nvSpPr>
          <p:cNvPr id="11" name="TextBox 10">
            <a:extLst>
              <a:ext uri="{FF2B5EF4-FFF2-40B4-BE49-F238E27FC236}">
                <a16:creationId xmlns:a16="http://schemas.microsoft.com/office/drawing/2014/main" id="{49CD73AF-A3E3-4F82-7CB1-A72D3A43F495}"/>
              </a:ext>
            </a:extLst>
          </p:cNvPr>
          <p:cNvSpPr txBox="1"/>
          <p:nvPr/>
        </p:nvSpPr>
        <p:spPr>
          <a:xfrm>
            <a:off x="7691241" y="16648435"/>
            <a:ext cx="6346819" cy="261610"/>
          </a:xfrm>
          <a:prstGeom prst="rect">
            <a:avLst/>
          </a:prstGeom>
          <a:gradFill>
            <a:gsLst>
              <a:gs pos="100000">
                <a:srgbClr val="7DAA93"/>
              </a:gs>
              <a:gs pos="0">
                <a:srgbClr val="5C80BC"/>
              </a:gs>
            </a:gsLst>
            <a:lin ang="0" scaled="0"/>
          </a:gradFill>
        </p:spPr>
        <p:txBody>
          <a:bodyPr wrap="square">
            <a:spAutoFit/>
          </a:bodyPr>
          <a:lstStyle/>
          <a:p>
            <a:pPr algn="ctr"/>
            <a:r>
              <a:rPr lang="en-US" sz="1100" b="1" dirty="0">
                <a:solidFill>
                  <a:schemeClr val="bg1"/>
                </a:solidFill>
                <a:latin typeface="Arial" panose="020B0604020202020204" pitchFamily="34" charset="0"/>
                <a:cs typeface="Arial" panose="020B0604020202020204" pitchFamily="34" charset="0"/>
              </a:rPr>
              <a:t>Figure</a:t>
            </a:r>
            <a:r>
              <a:rPr lang="ru-RU" sz="1100" b="1" dirty="0">
                <a:solidFill>
                  <a:schemeClr val="bg1"/>
                </a:solidFill>
                <a:latin typeface="Arial" panose="020B0604020202020204" pitchFamily="34" charset="0"/>
                <a:cs typeface="Arial" panose="020B0604020202020204" pitchFamily="34" charset="0"/>
              </a:rPr>
              <a:t> </a:t>
            </a:r>
            <a:r>
              <a:rPr lang="en-US" sz="1100" b="1" dirty="0">
                <a:solidFill>
                  <a:schemeClr val="bg1"/>
                </a:solidFill>
                <a:latin typeface="Arial" panose="020B0604020202020204" pitchFamily="34" charset="0"/>
                <a:cs typeface="Arial" panose="020B0604020202020204" pitchFamily="34" charset="0"/>
              </a:rPr>
              <a:t>5</a:t>
            </a:r>
            <a:r>
              <a:rPr lang="ru-RU" sz="1100" b="1" dirty="0">
                <a:solidFill>
                  <a:schemeClr val="bg1"/>
                </a:solidFill>
                <a:latin typeface="Arial" panose="020B0604020202020204" pitchFamily="34" charset="0"/>
                <a:cs typeface="Arial" panose="020B0604020202020204" pitchFamily="34" charset="0"/>
              </a:rPr>
              <a:t>.</a:t>
            </a:r>
            <a:r>
              <a:rPr lang="en-US" sz="1100" b="0" i="0" dirty="0">
                <a:solidFill>
                  <a:schemeClr val="bg1"/>
                </a:solidFill>
                <a:effectLst/>
                <a:latin typeface="Arial" panose="020B0604020202020204" pitchFamily="34" charset="0"/>
                <a:cs typeface="Arial" panose="020B0604020202020204" pitchFamily="34" charset="0"/>
              </a:rPr>
              <a:t> Current-voltage characteristics of PIN-diode before and after irradiation</a:t>
            </a:r>
            <a:endParaRPr lang="ru-RU" sz="3200" dirty="0">
              <a:solidFill>
                <a:schemeClr val="bg1"/>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0FD6CC58-4B5A-8012-8976-D1CDE9899062}"/>
              </a:ext>
            </a:extLst>
          </p:cNvPr>
          <p:cNvSpPr txBox="1"/>
          <p:nvPr/>
        </p:nvSpPr>
        <p:spPr>
          <a:xfrm>
            <a:off x="6930425" y="3947153"/>
            <a:ext cx="7632761" cy="738664"/>
          </a:xfrm>
          <a:prstGeom prst="rect">
            <a:avLst/>
          </a:prstGeom>
          <a:noFill/>
        </p:spPr>
        <p:txBody>
          <a:bodyPr wrap="square">
            <a:spAutoFit/>
          </a:bodyPr>
          <a:lstStyle/>
          <a:p>
            <a:r>
              <a:rPr lang="en-US" sz="1400" b="0" i="0" dirty="0">
                <a:solidFill>
                  <a:srgbClr val="000000"/>
                </a:solidFill>
                <a:effectLst/>
                <a:latin typeface="Arial" panose="020B0604020202020204" pitchFamily="34" charset="0"/>
                <a:cs typeface="Arial" panose="020B0604020202020204" pitchFamily="34" charset="0"/>
              </a:rPr>
              <a:t>The work was carri</a:t>
            </a:r>
            <a:r>
              <a:rPr lang="en-US" sz="1400" dirty="0">
                <a:solidFill>
                  <a:srgbClr val="000000"/>
                </a:solidFill>
                <a:latin typeface="Arial" panose="020B0604020202020204" pitchFamily="34" charset="0"/>
                <a:cs typeface="Arial" panose="020B0604020202020204" pitchFamily="34" charset="0"/>
              </a:rPr>
              <a:t>ed out </a:t>
            </a:r>
            <a:r>
              <a:rPr lang="en-US" sz="1400" b="0" i="0" dirty="0">
                <a:solidFill>
                  <a:srgbClr val="000000"/>
                </a:solidFill>
                <a:effectLst/>
                <a:latin typeface="Arial" panose="020B0604020202020204" pitchFamily="34" charset="0"/>
                <a:cs typeface="Arial" panose="020B0604020202020204" pitchFamily="34" charset="0"/>
              </a:rPr>
              <a:t>at the Technological Station VEPP</a:t>
            </a:r>
            <a:r>
              <a:rPr lang="ru-RU" sz="1400" b="0" i="0" dirty="0">
                <a:solidFill>
                  <a:srgbClr val="000000"/>
                </a:solidFill>
                <a:effectLst/>
                <a:latin typeface="Arial" panose="020B0604020202020204" pitchFamily="34" charset="0"/>
                <a:cs typeface="Arial" panose="020B0604020202020204" pitchFamily="34" charset="0"/>
              </a:rPr>
              <a:t>-</a:t>
            </a:r>
            <a:r>
              <a:rPr lang="en-US" sz="1400" b="0" i="0" dirty="0">
                <a:solidFill>
                  <a:srgbClr val="000000"/>
                </a:solidFill>
                <a:effectLst/>
                <a:latin typeface="Arial" panose="020B0604020202020204" pitchFamily="34" charset="0"/>
                <a:cs typeface="Arial" panose="020B0604020202020204" pitchFamily="34" charset="0"/>
              </a:rPr>
              <a:t>4. Si(111) channel-cut monochromator was used</a:t>
            </a:r>
            <a:r>
              <a:rPr lang="ru-RU" sz="1400" b="0" i="0" dirty="0">
                <a:solidFill>
                  <a:srgbClr val="000000"/>
                </a:solidFill>
                <a:effectLst/>
                <a:latin typeface="Arial" panose="020B0604020202020204" pitchFamily="34" charset="0"/>
                <a:cs typeface="Arial" panose="020B0604020202020204" pitchFamily="34" charset="0"/>
              </a:rPr>
              <a:t>.</a:t>
            </a:r>
            <a:r>
              <a:rPr lang="ru-RU" sz="1400" dirty="0">
                <a:solidFill>
                  <a:srgbClr val="000000"/>
                </a:solidFill>
                <a:latin typeface="Arial" panose="020B0604020202020204" pitchFamily="34" charset="0"/>
                <a:cs typeface="Arial" panose="020B0604020202020204" pitchFamily="34" charset="0"/>
              </a:rPr>
              <a:t> </a:t>
            </a:r>
            <a:r>
              <a:rPr lang="en-US" sz="1400" b="0" i="0" dirty="0">
                <a:solidFill>
                  <a:srgbClr val="000000"/>
                </a:solidFill>
                <a:effectLst/>
                <a:latin typeface="Arial" panose="020B0604020202020204" pitchFamily="34" charset="0"/>
                <a:cs typeface="Arial" panose="020B0604020202020204" pitchFamily="34" charset="0"/>
              </a:rPr>
              <a:t>The size of beam was selected by moving of </a:t>
            </a:r>
            <a:r>
              <a:rPr lang="ru-RU" sz="1400" b="0" i="0" dirty="0">
                <a:solidFill>
                  <a:srgbClr val="000000"/>
                </a:solidFill>
                <a:effectLst/>
                <a:latin typeface="Arial" panose="020B0604020202020204" pitchFamily="34" charset="0"/>
                <a:cs typeface="Arial" panose="020B0604020202020204" pitchFamily="34" charset="0"/>
              </a:rPr>
              <a:t>2</a:t>
            </a:r>
            <a:r>
              <a:rPr lang="en-US" sz="1400" b="0" i="0" dirty="0">
                <a:solidFill>
                  <a:srgbClr val="000000"/>
                </a:solidFill>
                <a:effectLst/>
                <a:latin typeface="Arial" panose="020B0604020202020204" pitchFamily="34" charset="0"/>
                <a:cs typeface="Arial" panose="020B0604020202020204" pitchFamily="34" charset="0"/>
              </a:rPr>
              <a:t> vertical and </a:t>
            </a:r>
            <a:r>
              <a:rPr lang="ru-RU" sz="1400" b="0" i="0" dirty="0">
                <a:solidFill>
                  <a:srgbClr val="000000"/>
                </a:solidFill>
                <a:effectLst/>
                <a:latin typeface="Arial" panose="020B0604020202020204" pitchFamily="34" charset="0"/>
                <a:cs typeface="Arial" panose="020B0604020202020204" pitchFamily="34" charset="0"/>
              </a:rPr>
              <a:t>2 </a:t>
            </a:r>
            <a:r>
              <a:rPr lang="en-US" sz="1400" b="0" i="0" dirty="0">
                <a:solidFill>
                  <a:srgbClr val="000000"/>
                </a:solidFill>
                <a:effectLst/>
                <a:latin typeface="Arial" panose="020B0604020202020204" pitchFamily="34" charset="0"/>
                <a:cs typeface="Arial" panose="020B0604020202020204" pitchFamily="34" charset="0"/>
              </a:rPr>
              <a:t>horizontal slits.</a:t>
            </a:r>
            <a:endParaRPr lang="ru-RU" sz="1400"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165398F1-5018-640A-B557-04A752434A0A}"/>
              </a:ext>
            </a:extLst>
          </p:cNvPr>
          <p:cNvSpPr txBox="1"/>
          <p:nvPr/>
        </p:nvSpPr>
        <p:spPr>
          <a:xfrm>
            <a:off x="7040139" y="10442944"/>
            <a:ext cx="5239807" cy="430887"/>
          </a:xfrm>
          <a:prstGeom prst="rect">
            <a:avLst/>
          </a:prstGeom>
          <a:gradFill>
            <a:gsLst>
              <a:gs pos="100000">
                <a:srgbClr val="7DAA93"/>
              </a:gs>
              <a:gs pos="0">
                <a:srgbClr val="5C80BC"/>
              </a:gs>
            </a:gsLst>
            <a:lin ang="0" scaled="0"/>
          </a:gradFill>
        </p:spPr>
        <p:txBody>
          <a:bodyPr wrap="square">
            <a:spAutoFit/>
          </a:bodyPr>
          <a:lstStyle/>
          <a:p>
            <a:pPr algn="ctr"/>
            <a:r>
              <a:rPr lang="en-US" sz="1100" b="1" dirty="0">
                <a:solidFill>
                  <a:schemeClr val="bg1"/>
                </a:solidFill>
                <a:latin typeface="Arial" panose="020B0604020202020204" pitchFamily="34" charset="0"/>
                <a:cs typeface="Arial" panose="020B0604020202020204" pitchFamily="34" charset="0"/>
              </a:rPr>
              <a:t>Figure</a:t>
            </a:r>
            <a:r>
              <a:rPr lang="ru-RU" sz="1100" b="1" dirty="0">
                <a:solidFill>
                  <a:schemeClr val="bg1"/>
                </a:solidFill>
                <a:latin typeface="Arial" panose="020B0604020202020204" pitchFamily="34" charset="0"/>
                <a:cs typeface="Arial" panose="020B0604020202020204" pitchFamily="34" charset="0"/>
              </a:rPr>
              <a:t> 3.</a:t>
            </a:r>
            <a:r>
              <a:rPr lang="en-US" sz="1100" b="0" i="0" dirty="0">
                <a:solidFill>
                  <a:schemeClr val="bg1"/>
                </a:solidFill>
                <a:effectLst/>
                <a:latin typeface="Arial" panose="020B0604020202020204" pitchFamily="34" charset="0"/>
                <a:cs typeface="Arial" panose="020B0604020202020204" pitchFamily="34" charset="0"/>
              </a:rPr>
              <a:t> </a:t>
            </a:r>
            <a:r>
              <a:rPr lang="en-US" sz="1100" dirty="0">
                <a:solidFill>
                  <a:schemeClr val="bg1"/>
                </a:solidFill>
                <a:latin typeface="Arial" panose="020B0604020202020204" pitchFamily="34" charset="0"/>
                <a:cs typeface="Arial" panose="020B0604020202020204" pitchFamily="34" charset="0"/>
              </a:rPr>
              <a:t>Photo of experimental setup:</a:t>
            </a:r>
            <a:r>
              <a:rPr lang="en-US" sz="1100" b="0" i="0" dirty="0">
                <a:solidFill>
                  <a:schemeClr val="bg1"/>
                </a:solidFill>
                <a:effectLst/>
                <a:latin typeface="Arial" panose="020B0604020202020204" pitchFamily="34" charset="0"/>
                <a:cs typeface="Arial" panose="020B0604020202020204" pitchFamily="34" charset="0"/>
              </a:rPr>
              <a:t> closed and open flanges and chambers equipped internally with a double-crystal monochromator, goniometer and slits</a:t>
            </a:r>
            <a:r>
              <a:rPr lang="en-US" sz="1100" b="0" i="0" dirty="0">
                <a:solidFill>
                  <a:srgbClr val="000000"/>
                </a:solidFill>
                <a:effectLst/>
                <a:latin typeface="Roboto" panose="02000000000000000000" pitchFamily="2" charset="0"/>
              </a:rPr>
              <a:t> </a:t>
            </a:r>
            <a:r>
              <a:rPr lang="ru-RU" sz="1100" dirty="0">
                <a:solidFill>
                  <a:schemeClr val="bg1"/>
                </a:solidFill>
                <a:latin typeface="Arial" panose="020B0604020202020204" pitchFamily="34" charset="0"/>
                <a:cs typeface="Arial" panose="020B0604020202020204" pitchFamily="34" charset="0"/>
              </a:rPr>
              <a:t> </a:t>
            </a:r>
            <a:endParaRPr lang="ru-RU" sz="3200" dirty="0">
              <a:solidFill>
                <a:schemeClr val="bg1"/>
              </a:solidFill>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512D112B-F5FB-97C7-E7B8-0A709916E420}"/>
              </a:ext>
            </a:extLst>
          </p:cNvPr>
          <p:cNvSpPr txBox="1"/>
          <p:nvPr/>
        </p:nvSpPr>
        <p:spPr>
          <a:xfrm>
            <a:off x="12445860" y="10442944"/>
            <a:ext cx="2238375" cy="430887"/>
          </a:xfrm>
          <a:prstGeom prst="rect">
            <a:avLst/>
          </a:prstGeom>
          <a:gradFill>
            <a:gsLst>
              <a:gs pos="100000">
                <a:srgbClr val="7DAA93"/>
              </a:gs>
              <a:gs pos="0">
                <a:srgbClr val="5C80BC"/>
              </a:gs>
            </a:gsLst>
            <a:lin ang="0" scaled="0"/>
          </a:gradFill>
        </p:spPr>
        <p:txBody>
          <a:bodyPr wrap="square">
            <a:spAutoFit/>
          </a:bodyPr>
          <a:lstStyle/>
          <a:p>
            <a:pPr algn="ctr"/>
            <a:r>
              <a:rPr lang="en-US" sz="1100" b="1" dirty="0">
                <a:solidFill>
                  <a:schemeClr val="bg1"/>
                </a:solidFill>
                <a:latin typeface="Arial" panose="020B0604020202020204" pitchFamily="34" charset="0"/>
                <a:cs typeface="Arial" panose="020B0604020202020204" pitchFamily="34" charset="0"/>
              </a:rPr>
              <a:t>Figure</a:t>
            </a:r>
            <a:r>
              <a:rPr lang="ru-RU" sz="1100" b="1" dirty="0">
                <a:solidFill>
                  <a:schemeClr val="bg1"/>
                </a:solidFill>
                <a:latin typeface="Arial" panose="020B0604020202020204" pitchFamily="34" charset="0"/>
                <a:cs typeface="Arial" panose="020B0604020202020204" pitchFamily="34" charset="0"/>
              </a:rPr>
              <a:t> 3.</a:t>
            </a:r>
            <a:r>
              <a:rPr lang="en-US" sz="1100" b="0" i="0" dirty="0">
                <a:solidFill>
                  <a:schemeClr val="bg1"/>
                </a:solidFill>
                <a:effectLst/>
                <a:latin typeface="Arial" panose="020B0604020202020204" pitchFamily="34" charset="0"/>
                <a:cs typeface="Arial" panose="020B0604020202020204" pitchFamily="34" charset="0"/>
              </a:rPr>
              <a:t> Photo of </a:t>
            </a:r>
            <a:r>
              <a:rPr lang="en-US" sz="1100" dirty="0">
                <a:solidFill>
                  <a:schemeClr val="bg1"/>
                </a:solidFill>
                <a:latin typeface="Arial" panose="020B0604020202020204" pitchFamily="34" charset="0"/>
                <a:cs typeface="Arial" panose="020B0604020202020204" pitchFamily="34" charset="0"/>
              </a:rPr>
              <a:t>the studied PIN-photodiode</a:t>
            </a:r>
            <a:endParaRPr lang="ru-RU" sz="3200" dirty="0">
              <a:solidFill>
                <a:schemeClr val="bg1"/>
              </a:solidFill>
              <a:latin typeface="Arial" panose="020B0604020202020204" pitchFamily="34" charset="0"/>
              <a:cs typeface="Arial" panose="020B0604020202020204" pitchFamily="34" charset="0"/>
            </a:endParaRPr>
          </a:p>
        </p:txBody>
      </p:sp>
      <p:grpSp>
        <p:nvGrpSpPr>
          <p:cNvPr id="30" name="Группа 29">
            <a:extLst>
              <a:ext uri="{FF2B5EF4-FFF2-40B4-BE49-F238E27FC236}">
                <a16:creationId xmlns:a16="http://schemas.microsoft.com/office/drawing/2014/main" id="{84368DFD-97EB-9E2D-CAF2-D6499C318762}"/>
              </a:ext>
            </a:extLst>
          </p:cNvPr>
          <p:cNvGrpSpPr/>
          <p:nvPr/>
        </p:nvGrpSpPr>
        <p:grpSpPr>
          <a:xfrm>
            <a:off x="323207" y="17135693"/>
            <a:ext cx="4164765" cy="424828"/>
            <a:chOff x="661534" y="6534853"/>
            <a:chExt cx="4164765" cy="424828"/>
          </a:xfrm>
        </p:grpSpPr>
        <p:sp>
          <p:nvSpPr>
            <p:cNvPr id="31" name="TextBox 30">
              <a:extLst>
                <a:ext uri="{FF2B5EF4-FFF2-40B4-BE49-F238E27FC236}">
                  <a16:creationId xmlns:a16="http://schemas.microsoft.com/office/drawing/2014/main" id="{E3726975-6AD2-06B9-F62F-518850429477}"/>
                </a:ext>
              </a:extLst>
            </p:cNvPr>
            <p:cNvSpPr txBox="1"/>
            <p:nvPr/>
          </p:nvSpPr>
          <p:spPr>
            <a:xfrm>
              <a:off x="661534" y="6534853"/>
              <a:ext cx="2390591" cy="400110"/>
            </a:xfrm>
            <a:prstGeom prst="rect">
              <a:avLst/>
            </a:prstGeom>
            <a:noFill/>
          </p:spPr>
          <p:txBody>
            <a:bodyPr wrap="none" rtlCol="0">
              <a:spAutoFit/>
            </a:bodyPr>
            <a:lstStyle/>
            <a:p>
              <a:r>
                <a:rPr lang="en-US" sz="2000" b="1" dirty="0">
                  <a:solidFill>
                    <a:srgbClr val="231F20"/>
                  </a:solidFill>
                  <a:latin typeface="Arial" panose="020B0604020202020204" pitchFamily="34" charset="0"/>
                  <a:cs typeface="Arial" panose="020B0604020202020204" pitchFamily="34" charset="0"/>
                </a:rPr>
                <a:t>RADIATION DOSE</a:t>
              </a:r>
              <a:endParaRPr lang="ru-RU" sz="2000" b="1" dirty="0">
                <a:solidFill>
                  <a:srgbClr val="231F20"/>
                </a:solidFill>
                <a:latin typeface="Arial" panose="020B0604020202020204" pitchFamily="34" charset="0"/>
                <a:cs typeface="Arial" panose="020B0604020202020204" pitchFamily="34" charset="0"/>
              </a:endParaRPr>
            </a:p>
          </p:txBody>
        </p:sp>
        <p:sp>
          <p:nvSpPr>
            <p:cNvPr id="32" name="Прямоугольник 31">
              <a:extLst>
                <a:ext uri="{FF2B5EF4-FFF2-40B4-BE49-F238E27FC236}">
                  <a16:creationId xmlns:a16="http://schemas.microsoft.com/office/drawing/2014/main" id="{A822846F-04AF-7C8A-9C1A-2F9E2717B032}"/>
                </a:ext>
              </a:extLst>
            </p:cNvPr>
            <p:cNvSpPr/>
            <p:nvPr/>
          </p:nvSpPr>
          <p:spPr>
            <a:xfrm>
              <a:off x="758299" y="6913962"/>
              <a:ext cx="4068000" cy="45719"/>
            </a:xfrm>
            <a:prstGeom prst="rect">
              <a:avLst/>
            </a:prstGeom>
            <a:gradFill>
              <a:gsLst>
                <a:gs pos="100000">
                  <a:srgbClr val="F7CE5C"/>
                </a:gs>
                <a:gs pos="0">
                  <a:srgbClr val="B9443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grpSp>
        <p:nvGrpSpPr>
          <p:cNvPr id="33" name="Группа 32">
            <a:extLst>
              <a:ext uri="{FF2B5EF4-FFF2-40B4-BE49-F238E27FC236}">
                <a16:creationId xmlns:a16="http://schemas.microsoft.com/office/drawing/2014/main" id="{85C8A5C7-9BFD-5E79-551A-B6382A070685}"/>
              </a:ext>
            </a:extLst>
          </p:cNvPr>
          <p:cNvGrpSpPr/>
          <p:nvPr/>
        </p:nvGrpSpPr>
        <p:grpSpPr>
          <a:xfrm>
            <a:off x="6930424" y="17110689"/>
            <a:ext cx="5170922" cy="424828"/>
            <a:chOff x="661534" y="6534853"/>
            <a:chExt cx="4164765" cy="424828"/>
          </a:xfrm>
        </p:grpSpPr>
        <p:sp>
          <p:nvSpPr>
            <p:cNvPr id="34" name="TextBox 33">
              <a:extLst>
                <a:ext uri="{FF2B5EF4-FFF2-40B4-BE49-F238E27FC236}">
                  <a16:creationId xmlns:a16="http://schemas.microsoft.com/office/drawing/2014/main" id="{F41802EE-F591-A5EB-2A70-3A5D80B4ABDB}"/>
                </a:ext>
              </a:extLst>
            </p:cNvPr>
            <p:cNvSpPr txBox="1"/>
            <p:nvPr/>
          </p:nvSpPr>
          <p:spPr>
            <a:xfrm>
              <a:off x="661534" y="6534853"/>
              <a:ext cx="1981633" cy="400110"/>
            </a:xfrm>
            <a:prstGeom prst="rect">
              <a:avLst/>
            </a:prstGeom>
            <a:noFill/>
          </p:spPr>
          <p:txBody>
            <a:bodyPr wrap="none" rtlCol="0">
              <a:spAutoFit/>
            </a:bodyPr>
            <a:lstStyle/>
            <a:p>
              <a:r>
                <a:rPr lang="en-US" sz="2000" b="1" dirty="0">
                  <a:solidFill>
                    <a:srgbClr val="231F20"/>
                  </a:solidFill>
                  <a:latin typeface="Arial" panose="020B0604020202020204" pitchFamily="34" charset="0"/>
                  <a:cs typeface="Arial" panose="020B0604020202020204" pitchFamily="34" charset="0"/>
                </a:rPr>
                <a:t>CONCLUSION</a:t>
              </a:r>
              <a:endParaRPr lang="ru-RU" sz="2000" b="1" dirty="0">
                <a:solidFill>
                  <a:srgbClr val="231F20"/>
                </a:solidFill>
                <a:latin typeface="Arial" panose="020B0604020202020204" pitchFamily="34" charset="0"/>
                <a:cs typeface="Arial" panose="020B0604020202020204" pitchFamily="34" charset="0"/>
              </a:endParaRPr>
            </a:p>
          </p:txBody>
        </p:sp>
        <p:sp>
          <p:nvSpPr>
            <p:cNvPr id="35" name="Прямоугольник 34">
              <a:extLst>
                <a:ext uri="{FF2B5EF4-FFF2-40B4-BE49-F238E27FC236}">
                  <a16:creationId xmlns:a16="http://schemas.microsoft.com/office/drawing/2014/main" id="{64B56A53-17AC-BFAA-7CB4-80B09358D3DB}"/>
                </a:ext>
              </a:extLst>
            </p:cNvPr>
            <p:cNvSpPr/>
            <p:nvPr/>
          </p:nvSpPr>
          <p:spPr>
            <a:xfrm>
              <a:off x="758299" y="6913962"/>
              <a:ext cx="4068000" cy="45719"/>
            </a:xfrm>
            <a:prstGeom prst="rect">
              <a:avLst/>
            </a:prstGeom>
            <a:gradFill>
              <a:gsLst>
                <a:gs pos="100000">
                  <a:srgbClr val="F7CE5C"/>
                </a:gs>
                <a:gs pos="0">
                  <a:srgbClr val="B9443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47" name="TextBox 46">
            <a:extLst>
              <a:ext uri="{FF2B5EF4-FFF2-40B4-BE49-F238E27FC236}">
                <a16:creationId xmlns:a16="http://schemas.microsoft.com/office/drawing/2014/main" id="{A9FEE259-DC6F-8223-ED39-E94B76B5B7C9}"/>
              </a:ext>
            </a:extLst>
          </p:cNvPr>
          <p:cNvSpPr txBox="1"/>
          <p:nvPr/>
        </p:nvSpPr>
        <p:spPr>
          <a:xfrm>
            <a:off x="6930425" y="11644196"/>
            <a:ext cx="7607253" cy="1384995"/>
          </a:xfrm>
          <a:prstGeom prst="rect">
            <a:avLst/>
          </a:prstGeom>
          <a:noFill/>
        </p:spPr>
        <p:txBody>
          <a:bodyPr wrap="square">
            <a:spAutoFit/>
          </a:bodyPr>
          <a:lstStyle/>
          <a:p>
            <a:r>
              <a:rPr lang="en-US" sz="1400" b="0" i="0" dirty="0">
                <a:solidFill>
                  <a:srgbClr val="000000"/>
                </a:solidFill>
                <a:effectLst/>
                <a:latin typeface="Arial" panose="020B0604020202020204" pitchFamily="34" charset="0"/>
                <a:cs typeface="Arial" panose="020B0604020202020204" pitchFamily="34" charset="0"/>
              </a:rPr>
              <a:t>For each bias voltage value, there is a set of signal points in mV from which the average value and the standard deviation are found. The feedback resistance is 300 </a:t>
            </a:r>
            <a:r>
              <a:rPr lang="en-US" sz="1400" b="0" i="0" dirty="0" err="1">
                <a:solidFill>
                  <a:srgbClr val="000000"/>
                </a:solidFill>
                <a:effectLst/>
                <a:latin typeface="Arial" panose="020B0604020202020204" pitchFamily="34" charset="0"/>
                <a:cs typeface="Arial" panose="020B0604020202020204" pitchFamily="34" charset="0"/>
              </a:rPr>
              <a:t>kΩ</a:t>
            </a:r>
            <a:r>
              <a:rPr lang="en-US" sz="1400" b="0" i="0" dirty="0">
                <a:solidFill>
                  <a:srgbClr val="000000"/>
                </a:solidFill>
                <a:effectLst/>
                <a:latin typeface="Arial" panose="020B0604020202020204" pitchFamily="34" charset="0"/>
                <a:cs typeface="Arial" panose="020B0604020202020204" pitchFamily="34" charset="0"/>
              </a:rPr>
              <a:t>, so the desired current is obtained by dividing the signal by the feedback resistance. Similar calculations were carried out for the </a:t>
            </a:r>
            <a:r>
              <a:rPr lang="en-US" sz="1400" dirty="0">
                <a:solidFill>
                  <a:srgbClr val="000000"/>
                </a:solidFill>
                <a:latin typeface="Arial" panose="020B0604020202020204" pitchFamily="34" charset="0"/>
                <a:cs typeface="Arial" panose="020B0604020202020204" pitchFamily="34" charset="0"/>
              </a:rPr>
              <a:t>C</a:t>
            </a:r>
            <a:r>
              <a:rPr lang="en-US" sz="1400" b="0" i="0" dirty="0">
                <a:solidFill>
                  <a:srgbClr val="000000"/>
                </a:solidFill>
                <a:effectLst/>
                <a:latin typeface="Arial" panose="020B0604020202020204" pitchFamily="34" charset="0"/>
                <a:cs typeface="Arial" panose="020B0604020202020204" pitchFamily="34" charset="0"/>
              </a:rPr>
              <a:t>VC of the dark current. Interpolated and normalized to the storage current, the difference in the C–V characteristics is shown in the figure. Taking into account the errors, </a:t>
            </a:r>
            <a:r>
              <a:rPr lang="en-US" sz="1400" dirty="0">
                <a:solidFill>
                  <a:srgbClr val="000000"/>
                </a:solidFill>
                <a:latin typeface="Arial" panose="020B0604020202020204" pitchFamily="34" charset="0"/>
                <a:cs typeface="Arial" panose="020B0604020202020204" pitchFamily="34" charset="0"/>
              </a:rPr>
              <a:t>it </a:t>
            </a:r>
            <a:r>
              <a:rPr lang="en-US" sz="1400" b="0" i="0" dirty="0">
                <a:solidFill>
                  <a:srgbClr val="000000"/>
                </a:solidFill>
                <a:effectLst/>
                <a:latin typeface="Arial" panose="020B0604020202020204" pitchFamily="34" charset="0"/>
                <a:cs typeface="Arial" panose="020B0604020202020204" pitchFamily="34" charset="0"/>
              </a:rPr>
              <a:t>can be concluded that there is no degradation of the photodiode.</a:t>
            </a:r>
            <a:endParaRPr lang="ru-RU" sz="1400" dirty="0">
              <a:latin typeface="Arial" panose="020B0604020202020204" pitchFamily="34" charset="0"/>
              <a:cs typeface="Arial" panose="020B0604020202020204" pitchFamily="34" charset="0"/>
            </a:endParaRPr>
          </a:p>
        </p:txBody>
      </p:sp>
      <p:grpSp>
        <p:nvGrpSpPr>
          <p:cNvPr id="48" name="Группа 47">
            <a:extLst>
              <a:ext uri="{FF2B5EF4-FFF2-40B4-BE49-F238E27FC236}">
                <a16:creationId xmlns:a16="http://schemas.microsoft.com/office/drawing/2014/main" id="{19386D24-0B46-3000-1E56-BD15627983EC}"/>
              </a:ext>
            </a:extLst>
          </p:cNvPr>
          <p:cNvGrpSpPr/>
          <p:nvPr/>
        </p:nvGrpSpPr>
        <p:grpSpPr>
          <a:xfrm>
            <a:off x="6930425" y="11044817"/>
            <a:ext cx="5545301" cy="424828"/>
            <a:chOff x="661534" y="6534853"/>
            <a:chExt cx="4466298" cy="424828"/>
          </a:xfrm>
        </p:grpSpPr>
        <p:sp>
          <p:nvSpPr>
            <p:cNvPr id="49" name="TextBox 48">
              <a:extLst>
                <a:ext uri="{FF2B5EF4-FFF2-40B4-BE49-F238E27FC236}">
                  <a16:creationId xmlns:a16="http://schemas.microsoft.com/office/drawing/2014/main" id="{F1AD199C-EF4B-AE60-5F02-AE70D27A9419}"/>
                </a:ext>
              </a:extLst>
            </p:cNvPr>
            <p:cNvSpPr txBox="1"/>
            <p:nvPr/>
          </p:nvSpPr>
          <p:spPr>
            <a:xfrm>
              <a:off x="661534" y="6534853"/>
              <a:ext cx="4466298" cy="400110"/>
            </a:xfrm>
            <a:prstGeom prst="rect">
              <a:avLst/>
            </a:prstGeom>
            <a:noFill/>
          </p:spPr>
          <p:txBody>
            <a:bodyPr wrap="none" rtlCol="0">
              <a:spAutoFit/>
            </a:bodyPr>
            <a:lstStyle/>
            <a:p>
              <a:r>
                <a:rPr lang="en-US" sz="2000" b="1" dirty="0">
                  <a:solidFill>
                    <a:srgbClr val="231F20"/>
                  </a:solidFill>
                  <a:latin typeface="Arial" panose="020B0604020202020204" pitchFamily="34" charset="0"/>
                  <a:cs typeface="Arial" panose="020B0604020202020204" pitchFamily="34" charset="0"/>
                </a:rPr>
                <a:t>DEGRADATION OF </a:t>
              </a:r>
              <a:r>
                <a:rPr lang="ru-RU" sz="2000" b="1" dirty="0">
                  <a:solidFill>
                    <a:srgbClr val="231F20"/>
                  </a:solidFill>
                  <a:latin typeface="Arial" panose="020B0604020202020204" pitchFamily="34" charset="0"/>
                  <a:cs typeface="Arial" panose="020B0604020202020204" pitchFamily="34" charset="0"/>
                </a:rPr>
                <a:t>С</a:t>
              </a:r>
              <a:r>
                <a:rPr lang="en-US" sz="2000" b="1" dirty="0">
                  <a:solidFill>
                    <a:srgbClr val="231F20"/>
                  </a:solidFill>
                  <a:latin typeface="Arial" panose="020B0604020202020204" pitchFamily="34" charset="0"/>
                  <a:cs typeface="Arial" panose="020B0604020202020204" pitchFamily="34" charset="0"/>
                </a:rPr>
                <a:t>-V CHARACTERISTI</a:t>
              </a:r>
              <a:r>
                <a:rPr lang="ru-RU" sz="2000" b="1" dirty="0">
                  <a:solidFill>
                    <a:srgbClr val="231F20"/>
                  </a:solidFill>
                  <a:latin typeface="Arial" panose="020B0604020202020204" pitchFamily="34" charset="0"/>
                  <a:cs typeface="Arial" panose="020B0604020202020204" pitchFamily="34" charset="0"/>
                </a:rPr>
                <a:t>С</a:t>
              </a:r>
              <a:r>
                <a:rPr lang="en-US" sz="2000" b="1" dirty="0">
                  <a:solidFill>
                    <a:srgbClr val="231F20"/>
                  </a:solidFill>
                  <a:latin typeface="Arial" panose="020B0604020202020204" pitchFamily="34" charset="0"/>
                  <a:cs typeface="Arial" panose="020B0604020202020204" pitchFamily="34" charset="0"/>
                </a:rPr>
                <a:t>S</a:t>
              </a:r>
              <a:endParaRPr lang="ru-RU" sz="2000" b="1" dirty="0">
                <a:solidFill>
                  <a:srgbClr val="231F20"/>
                </a:solidFill>
                <a:latin typeface="Arial" panose="020B0604020202020204" pitchFamily="34" charset="0"/>
                <a:cs typeface="Arial" panose="020B0604020202020204" pitchFamily="34" charset="0"/>
              </a:endParaRPr>
            </a:p>
          </p:txBody>
        </p:sp>
        <p:sp>
          <p:nvSpPr>
            <p:cNvPr id="50" name="Прямоугольник 49">
              <a:extLst>
                <a:ext uri="{FF2B5EF4-FFF2-40B4-BE49-F238E27FC236}">
                  <a16:creationId xmlns:a16="http://schemas.microsoft.com/office/drawing/2014/main" id="{6F3C5B8C-5BC7-4208-CDF1-DDE8FAC4E5A8}"/>
                </a:ext>
              </a:extLst>
            </p:cNvPr>
            <p:cNvSpPr/>
            <p:nvPr/>
          </p:nvSpPr>
          <p:spPr>
            <a:xfrm>
              <a:off x="758299" y="6913962"/>
              <a:ext cx="4068000" cy="45719"/>
            </a:xfrm>
            <a:prstGeom prst="rect">
              <a:avLst/>
            </a:prstGeom>
            <a:gradFill>
              <a:gsLst>
                <a:gs pos="100000">
                  <a:srgbClr val="F7CE5C"/>
                </a:gs>
                <a:gs pos="0">
                  <a:srgbClr val="B9443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grpSp>
      <p:sp>
        <p:nvSpPr>
          <p:cNvPr id="61" name="TextBox 60">
            <a:extLst>
              <a:ext uri="{FF2B5EF4-FFF2-40B4-BE49-F238E27FC236}">
                <a16:creationId xmlns:a16="http://schemas.microsoft.com/office/drawing/2014/main" id="{C9B74B30-B5A3-2D93-D65D-8590B62F60F9}"/>
              </a:ext>
            </a:extLst>
          </p:cNvPr>
          <p:cNvSpPr txBox="1"/>
          <p:nvPr/>
        </p:nvSpPr>
        <p:spPr>
          <a:xfrm>
            <a:off x="323207" y="5873694"/>
            <a:ext cx="6330804" cy="1815882"/>
          </a:xfrm>
          <a:prstGeom prst="rect">
            <a:avLst/>
          </a:prstGeom>
          <a:noFill/>
        </p:spPr>
        <p:txBody>
          <a:bodyPr wrap="square">
            <a:spAutoFit/>
          </a:bodyPr>
          <a:lstStyle/>
          <a:p>
            <a:r>
              <a:rPr lang="en-US" sz="1400" b="0" i="0" dirty="0">
                <a:solidFill>
                  <a:srgbClr val="000000"/>
                </a:solidFill>
                <a:effectLst/>
                <a:latin typeface="Arial" panose="020B0604020202020204" pitchFamily="34" charset="0"/>
                <a:cs typeface="Arial" panose="020B0604020202020204" pitchFamily="34" charset="0"/>
              </a:rPr>
              <a:t>The size of the working area of the </a:t>
            </a:r>
            <a:r>
              <a:rPr lang="en-US" sz="1400" dirty="0">
                <a:solidFill>
                  <a:srgbClr val="000000"/>
                </a:solidFill>
                <a:latin typeface="Arial" panose="020B0604020202020204" pitchFamily="34" charset="0"/>
                <a:cs typeface="Arial" panose="020B0604020202020204" pitchFamily="34" charset="0"/>
              </a:rPr>
              <a:t>PIN-</a:t>
            </a:r>
            <a:r>
              <a:rPr lang="en-US" sz="1400" b="0" i="0" dirty="0">
                <a:solidFill>
                  <a:srgbClr val="000000"/>
                </a:solidFill>
                <a:effectLst/>
                <a:latin typeface="Arial" panose="020B0604020202020204" pitchFamily="34" charset="0"/>
                <a:cs typeface="Arial" panose="020B0604020202020204" pitchFamily="34" charset="0"/>
              </a:rPr>
              <a:t>diode is determined. It is found that the dependence of the photocurrent on the area of illumination is linear.</a:t>
            </a:r>
            <a:r>
              <a:rPr lang="en-US" sz="1400" b="0" i="0" dirty="0">
                <a:solidFill>
                  <a:srgbClr val="000000"/>
                </a:solidFill>
                <a:effectLst/>
                <a:latin typeface="Roboto" panose="02000000000000000000" pitchFamily="2" charset="0"/>
              </a:rPr>
              <a:t> </a:t>
            </a:r>
            <a:r>
              <a:rPr lang="en-US" sz="1400" dirty="0">
                <a:solidFill>
                  <a:srgbClr val="000000"/>
                </a:solidFill>
                <a:latin typeface="Roboto" panose="02000000000000000000" pitchFamily="2" charset="0"/>
              </a:rPr>
              <a:t>T</a:t>
            </a:r>
            <a:r>
              <a:rPr lang="en-US" sz="1400" b="0" i="0" dirty="0">
                <a:solidFill>
                  <a:srgbClr val="000000"/>
                </a:solidFill>
                <a:effectLst/>
                <a:latin typeface="Roboto" panose="02000000000000000000" pitchFamily="2" charset="0"/>
              </a:rPr>
              <a:t>he presence of an inhomogeneity at an energy of 16.2 keV, which is 3.42% of the entire vertical, has been established</a:t>
            </a:r>
            <a:r>
              <a:rPr lang="ru-RU" sz="1400" dirty="0">
                <a:solidFill>
                  <a:srgbClr val="000000"/>
                </a:solidFill>
                <a:latin typeface="Roboto" panose="02000000000000000000" pitchFamily="2" charset="0"/>
              </a:rPr>
              <a:t>.</a:t>
            </a:r>
            <a:r>
              <a:rPr lang="en-US" sz="1400" b="0" i="0" dirty="0">
                <a:solidFill>
                  <a:srgbClr val="000000"/>
                </a:solidFill>
                <a:effectLst/>
                <a:latin typeface="Arial" panose="020B0604020202020204" pitchFamily="34" charset="0"/>
                <a:cs typeface="Arial" panose="020B0604020202020204" pitchFamily="34" charset="0"/>
              </a:rPr>
              <a:t> Having given the PIN</a:t>
            </a:r>
            <a:r>
              <a:rPr lang="ru-RU" sz="1400" b="0" i="0" dirty="0">
                <a:solidFill>
                  <a:srgbClr val="000000"/>
                </a:solidFill>
                <a:effectLst/>
                <a:latin typeface="Arial" panose="020B0604020202020204" pitchFamily="34" charset="0"/>
                <a:cs typeface="Arial" panose="020B0604020202020204" pitchFamily="34" charset="0"/>
              </a:rPr>
              <a:t>-</a:t>
            </a:r>
            <a:r>
              <a:rPr lang="en-US" sz="1400" b="0" i="0" dirty="0">
                <a:solidFill>
                  <a:srgbClr val="000000"/>
                </a:solidFill>
                <a:effectLst/>
                <a:latin typeface="Arial" panose="020B0604020202020204" pitchFamily="34" charset="0"/>
                <a:cs typeface="Arial" panose="020B0604020202020204" pitchFamily="34" charset="0"/>
              </a:rPr>
              <a:t>diode a vertical coordinate at which the inhomogeneity was observed, an additional horizontal scan was performed along this coordinate. Inhomogeneities were not found.</a:t>
            </a:r>
            <a:r>
              <a:rPr lang="ru-RU" sz="1400" dirty="0">
                <a:solidFill>
                  <a:srgbClr val="000000"/>
                </a:solidFill>
                <a:latin typeface="Arial" panose="020B0604020202020204" pitchFamily="34" charset="0"/>
                <a:cs typeface="Arial" panose="020B0604020202020204" pitchFamily="34" charset="0"/>
              </a:rPr>
              <a:t> </a:t>
            </a:r>
            <a:r>
              <a:rPr lang="en-US" sz="1400" b="0" i="0" dirty="0">
                <a:solidFill>
                  <a:srgbClr val="000000"/>
                </a:solidFill>
                <a:effectLst/>
                <a:latin typeface="Arial" panose="020B0604020202020204" pitchFamily="34" charset="0"/>
                <a:cs typeface="Arial" panose="020B0604020202020204" pitchFamily="34" charset="0"/>
              </a:rPr>
              <a:t>It is assumed that the 16.2 keV signal inhomogeneity is due to the excitation of the L-edge of the gold used as solder in the PIN</a:t>
            </a:r>
            <a:r>
              <a:rPr lang="ru-RU" sz="1400" b="0" i="0" dirty="0">
                <a:solidFill>
                  <a:srgbClr val="000000"/>
                </a:solidFill>
                <a:effectLst/>
                <a:latin typeface="Arial" panose="020B0604020202020204" pitchFamily="34" charset="0"/>
                <a:cs typeface="Arial" panose="020B0604020202020204" pitchFamily="34" charset="0"/>
              </a:rPr>
              <a:t>-</a:t>
            </a:r>
            <a:r>
              <a:rPr lang="en-US" sz="1400" b="0" i="0" dirty="0">
                <a:solidFill>
                  <a:srgbClr val="000000"/>
                </a:solidFill>
                <a:effectLst/>
                <a:latin typeface="Arial" panose="020B0604020202020204" pitchFamily="34" charset="0"/>
                <a:cs typeface="Arial" panose="020B0604020202020204" pitchFamily="34" charset="0"/>
              </a:rPr>
              <a:t>diode.</a:t>
            </a:r>
            <a:endParaRPr lang="ru-RU" sz="1400" dirty="0">
              <a:latin typeface="Arial" panose="020B0604020202020204" pitchFamily="34" charset="0"/>
              <a:cs typeface="Arial" panose="020B0604020202020204" pitchFamily="34" charset="0"/>
            </a:endParaRPr>
          </a:p>
        </p:txBody>
      </p:sp>
      <p:pic>
        <p:nvPicPr>
          <p:cNvPr id="72" name="Рисунок 71">
            <a:extLst>
              <a:ext uri="{FF2B5EF4-FFF2-40B4-BE49-F238E27FC236}">
                <a16:creationId xmlns:a16="http://schemas.microsoft.com/office/drawing/2014/main" id="{A7F11DE5-0B2A-99A0-9D54-D1F7E351EC74}"/>
              </a:ext>
            </a:extLst>
          </p:cNvPr>
          <p:cNvPicPr>
            <a:picLocks noChangeAspect="1"/>
          </p:cNvPicPr>
          <p:nvPr/>
        </p:nvPicPr>
        <p:blipFill rotWithShape="1">
          <a:blip r:embed="rId18"/>
          <a:srcRect l="4615" r="6609"/>
          <a:stretch/>
        </p:blipFill>
        <p:spPr>
          <a:xfrm>
            <a:off x="324398" y="11798627"/>
            <a:ext cx="6085580" cy="4407114"/>
          </a:xfrm>
          <a:prstGeom prst="rect">
            <a:avLst/>
          </a:prstGeom>
        </p:spPr>
      </p:pic>
      <p:pic>
        <p:nvPicPr>
          <p:cNvPr id="74" name="Рисунок 73">
            <a:extLst>
              <a:ext uri="{FF2B5EF4-FFF2-40B4-BE49-F238E27FC236}">
                <a16:creationId xmlns:a16="http://schemas.microsoft.com/office/drawing/2014/main" id="{331631D8-F554-962D-AAE0-3DB71D4D901C}"/>
              </a:ext>
            </a:extLst>
          </p:cNvPr>
          <p:cNvPicPr>
            <a:picLocks noChangeAspect="1"/>
          </p:cNvPicPr>
          <p:nvPr/>
        </p:nvPicPr>
        <p:blipFill rotWithShape="1">
          <a:blip r:embed="rId19">
            <a:extLst>
              <a:ext uri="{28A0092B-C50C-407E-A947-70E740481C1C}">
                <a14:useLocalDpi xmlns:a14="http://schemas.microsoft.com/office/drawing/2010/main" val="0"/>
              </a:ext>
            </a:extLst>
          </a:blip>
          <a:srcRect l="3290" t="5935" r="8185"/>
          <a:stretch/>
        </p:blipFill>
        <p:spPr>
          <a:xfrm>
            <a:off x="7465209" y="13049698"/>
            <a:ext cx="6798883" cy="3546295"/>
          </a:xfrm>
          <a:prstGeom prst="rect">
            <a:avLst/>
          </a:prstGeom>
        </p:spPr>
      </p:pic>
      <p:sp>
        <p:nvSpPr>
          <p:cNvPr id="83" name="TextBox 82">
            <a:extLst>
              <a:ext uri="{FF2B5EF4-FFF2-40B4-BE49-F238E27FC236}">
                <a16:creationId xmlns:a16="http://schemas.microsoft.com/office/drawing/2014/main" id="{FBC389ED-37E6-D95E-6E56-FEC0848EFAF6}"/>
              </a:ext>
            </a:extLst>
          </p:cNvPr>
          <p:cNvSpPr txBox="1"/>
          <p:nvPr/>
        </p:nvSpPr>
        <p:spPr>
          <a:xfrm>
            <a:off x="323206" y="17725417"/>
            <a:ext cx="5911583" cy="1169551"/>
          </a:xfrm>
          <a:prstGeom prst="rect">
            <a:avLst/>
          </a:prstGeom>
          <a:noFill/>
        </p:spPr>
        <p:txBody>
          <a:bodyPr wrap="square">
            <a:spAutoFit/>
          </a:bodyPr>
          <a:lstStyle/>
          <a:p>
            <a:r>
              <a:rPr lang="en-US" sz="1400" dirty="0">
                <a:latin typeface="Arial" panose="020B0604020202020204" pitchFamily="34" charset="0"/>
                <a:cs typeface="Arial" panose="020B0604020202020204" pitchFamily="34" charset="0"/>
              </a:rPr>
              <a:t>The photodiode was irradiated for 60 minutes with monochromatic X-rays at an energy of 9 keV (total dose is 1.1</a:t>
            </a:r>
            <a:r>
              <a:rPr lang="ru-RU" sz="1400" dirty="0">
                <a:latin typeface="Arial" panose="020B0604020202020204" pitchFamily="34" charset="0"/>
                <a:cs typeface="Arial" panose="020B0604020202020204" pitchFamily="34" charset="0"/>
              </a:rPr>
              <a:t>∙10</a:t>
            </a:r>
            <a:r>
              <a:rPr lang="en-US" sz="1400" baseline="30000" dirty="0">
                <a:latin typeface="Arial" panose="020B0604020202020204" pitchFamily="34" charset="0"/>
                <a:cs typeface="Arial" panose="020B0604020202020204" pitchFamily="34" charset="0"/>
              </a:rPr>
              <a:t>5</a:t>
            </a:r>
            <a:r>
              <a:rPr lang="ru-RU" sz="1400" baseline="300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Gy</a:t>
            </a:r>
            <a:r>
              <a:rPr lang="en-US" sz="1400" dirty="0">
                <a:latin typeface="Arial" panose="020B0604020202020204" pitchFamily="34" charset="0"/>
                <a:cs typeface="Arial" panose="020B0604020202020204" pitchFamily="34" charset="0"/>
              </a:rPr>
              <a:t>), which did not lead to a noticeable degradation of the characteristics. Then the diode was irradiated </a:t>
            </a:r>
            <a:r>
              <a:rPr lang="en-US" sz="1400">
                <a:latin typeface="Arial" panose="020B0604020202020204" pitchFamily="34" charset="0"/>
                <a:cs typeface="Arial" panose="020B0604020202020204" pitchFamily="34" charset="0"/>
              </a:rPr>
              <a:t>with a </a:t>
            </a:r>
            <a:r>
              <a:rPr lang="en-US" sz="1400">
                <a:effectLst/>
                <a:latin typeface="Arial" panose="020B0604020202020204" pitchFamily="34" charset="0"/>
                <a:ea typeface="Calibri" panose="020F0502020204030204" pitchFamily="34" charset="0"/>
                <a:cs typeface="Arial" panose="020B0604020202020204" pitchFamily="34" charset="0"/>
              </a:rPr>
              <a:t>«</a:t>
            </a:r>
            <a:r>
              <a:rPr lang="ru-RU" sz="1400" dirty="0" err="1">
                <a:effectLst/>
                <a:latin typeface="Arial" panose="020B0604020202020204" pitchFamily="34" charset="0"/>
                <a:ea typeface="Calibri" panose="020F0502020204030204" pitchFamily="34" charset="0"/>
                <a:cs typeface="Arial" panose="020B0604020202020204" pitchFamily="34" charset="0"/>
              </a:rPr>
              <a:t>white</a:t>
            </a:r>
            <a:r>
              <a:rPr lang="en-US" sz="1400" dirty="0">
                <a:effectLst/>
                <a:latin typeface="Arial" panose="020B0604020202020204" pitchFamily="34" charset="0"/>
                <a:ea typeface="Calibri" panose="020F050202020403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beam for 30 minutes (total dose is  5.715 </a:t>
            </a:r>
            <a:r>
              <a:rPr lang="ru-RU" sz="1400" dirty="0">
                <a:latin typeface="Arial" panose="020B0604020202020204" pitchFamily="34" charset="0"/>
                <a:cs typeface="Arial" panose="020B0604020202020204" pitchFamily="34" charset="0"/>
              </a:rPr>
              <a:t>∙10</a:t>
            </a:r>
            <a:r>
              <a:rPr lang="en-US" sz="1400" baseline="30000" dirty="0">
                <a:latin typeface="Arial" panose="020B0604020202020204" pitchFamily="34" charset="0"/>
                <a:cs typeface="Arial" panose="020B0604020202020204" pitchFamily="34" charset="0"/>
              </a:rPr>
              <a:t>6 </a:t>
            </a:r>
            <a:r>
              <a:rPr lang="en-US" sz="1400" dirty="0" err="1">
                <a:latin typeface="Arial" panose="020B0604020202020204" pitchFamily="34" charset="0"/>
                <a:cs typeface="Arial" panose="020B0604020202020204" pitchFamily="34" charset="0"/>
              </a:rPr>
              <a:t>Gy</a:t>
            </a:r>
            <a:r>
              <a:rPr lang="en-US" sz="1400" dirty="0">
                <a:latin typeface="Arial" panose="020B0604020202020204" pitchFamily="34" charset="0"/>
                <a:cs typeface="Arial" panose="020B0604020202020204" pitchFamily="34" charset="0"/>
              </a:rPr>
              <a:t>), which also did not lead to a change in performance.</a:t>
            </a:r>
            <a:endParaRPr lang="ru-RU" sz="1400" dirty="0">
              <a:latin typeface="Arial" panose="020B0604020202020204" pitchFamily="34" charset="0"/>
              <a:cs typeface="Arial" panose="020B0604020202020204" pitchFamily="34" charset="0"/>
            </a:endParaRPr>
          </a:p>
        </p:txBody>
      </p:sp>
      <p:pic>
        <p:nvPicPr>
          <p:cNvPr id="89" name="Рисунок 88">
            <a:extLst>
              <a:ext uri="{FF2B5EF4-FFF2-40B4-BE49-F238E27FC236}">
                <a16:creationId xmlns:a16="http://schemas.microsoft.com/office/drawing/2014/main" id="{BD53D94D-E49C-C77A-5ED1-3D7ABFC49A3B}"/>
              </a:ext>
            </a:extLst>
          </p:cNvPr>
          <p:cNvPicPr>
            <a:picLocks noChangeAspect="1"/>
          </p:cNvPicPr>
          <p:nvPr/>
        </p:nvPicPr>
        <p:blipFill rotWithShape="1">
          <a:blip r:embed="rId20">
            <a:extLst>
              <a:ext uri="{28A0092B-C50C-407E-A947-70E740481C1C}">
                <a14:useLocalDpi xmlns:a14="http://schemas.microsoft.com/office/drawing/2010/main" val="0"/>
              </a:ext>
            </a:extLst>
          </a:blip>
          <a:srcRect l="4920" t="6012" r="8185"/>
          <a:stretch/>
        </p:blipFill>
        <p:spPr>
          <a:xfrm>
            <a:off x="369268" y="7854472"/>
            <a:ext cx="5995840" cy="3183480"/>
          </a:xfrm>
          <a:prstGeom prst="rect">
            <a:avLst/>
          </a:prstGeom>
        </p:spPr>
      </p:pic>
      <p:pic>
        <p:nvPicPr>
          <p:cNvPr id="91" name="Рисунок 90">
            <a:extLst>
              <a:ext uri="{FF2B5EF4-FFF2-40B4-BE49-F238E27FC236}">
                <a16:creationId xmlns:a16="http://schemas.microsoft.com/office/drawing/2014/main" id="{7EE56A6C-4385-8EC5-34AB-7F5238D51F87}"/>
              </a:ext>
            </a:extLst>
          </p:cNvPr>
          <p:cNvPicPr>
            <a:picLocks noChangeAspect="1"/>
          </p:cNvPicPr>
          <p:nvPr/>
        </p:nvPicPr>
        <p:blipFill>
          <a:blip r:embed="rId21"/>
          <a:stretch>
            <a:fillRect/>
          </a:stretch>
        </p:blipFill>
        <p:spPr>
          <a:xfrm>
            <a:off x="7513586" y="4697010"/>
            <a:ext cx="6702129" cy="2332872"/>
          </a:xfrm>
          <a:prstGeom prst="rect">
            <a:avLst/>
          </a:prstGeom>
        </p:spPr>
      </p:pic>
    </p:spTree>
    <p:extLst>
      <p:ext uri="{BB962C8B-B14F-4D97-AF65-F5344CB8AC3E}">
        <p14:creationId xmlns:p14="http://schemas.microsoft.com/office/powerpoint/2010/main" val="1552674615"/>
      </p:ext>
    </p:extLst>
  </p:cSld>
  <p:clrMapOvr>
    <a:masterClrMapping/>
  </p:clrMapOvr>
</p:sld>
</file>

<file path=ppt/theme/theme1.xml><?xml version="1.0" encoding="utf-8"?>
<a:theme xmlns:a="http://schemas.openxmlformats.org/drawingml/2006/main" name="Тема Offic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5798</TotalTime>
  <Words>754</Words>
  <Application>Microsoft Office PowerPoint</Application>
  <PresentationFormat>Произвольный</PresentationFormat>
  <Paragraphs>24</Paragraphs>
  <Slides>1</Slides>
  <Notes>1</Notes>
  <HiddenSlides>0</HiddenSlides>
  <MMClips>0</MMClips>
  <ScaleCrop>false</ScaleCrop>
  <HeadingPairs>
    <vt:vector size="8" baseType="variant">
      <vt:variant>
        <vt:lpstr>Использованные шрифты</vt:lpstr>
      </vt:variant>
      <vt:variant>
        <vt:i4>4</vt:i4>
      </vt:variant>
      <vt:variant>
        <vt:lpstr>Тема</vt:lpstr>
      </vt:variant>
      <vt:variant>
        <vt:i4>1</vt:i4>
      </vt:variant>
      <vt:variant>
        <vt:lpstr>Внедренные серверы OLE</vt:lpstr>
      </vt:variant>
      <vt:variant>
        <vt:i4>0</vt:i4>
      </vt:variant>
      <vt:variant>
        <vt:lpstr>Заголовки слайдов</vt:lpstr>
      </vt:variant>
      <vt:variant>
        <vt:i4>1</vt:i4>
      </vt:variant>
    </vt:vector>
  </HeadingPairs>
  <TitlesOfParts>
    <vt:vector size="6" baseType="lpstr">
      <vt:lpstr>Arial</vt:lpstr>
      <vt:lpstr>Calibri</vt:lpstr>
      <vt:lpstr>Calibri Light</vt:lpstr>
      <vt:lpstr>Roboto</vt:lpstr>
      <vt:lpstr>Тема Office</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Арина Неустроева</dc:creator>
  <cp:lastModifiedBy>Настя Мурзина</cp:lastModifiedBy>
  <cp:revision>414</cp:revision>
  <dcterms:created xsi:type="dcterms:W3CDTF">2021-08-10T18:49:03Z</dcterms:created>
  <dcterms:modified xsi:type="dcterms:W3CDTF">2022-10-31T05:49:58Z</dcterms:modified>
</cp:coreProperties>
</file>

<file path=docProps/thumbnail.jpeg>
</file>